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 id="271" r:id="rId12"/>
    <p:sldId id="268" r:id="rId13"/>
    <p:sldId id="269" r:id="rId14"/>
    <p:sldId id="270" r:id="rId15"/>
    <p:sldId id="272" r:id="rId16"/>
    <p:sldId id="274"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00" r:id="rId35"/>
    <p:sldId id="292" r:id="rId36"/>
    <p:sldId id="291" r:id="rId37"/>
    <p:sldId id="293" r:id="rId38"/>
    <p:sldId id="294" r:id="rId39"/>
    <p:sldId id="295" r:id="rId40"/>
    <p:sldId id="296" r:id="rId41"/>
    <p:sldId id="297" r:id="rId42"/>
    <p:sldId id="298" r:id="rId43"/>
    <p:sldId id="299" r:id="rId44"/>
    <p:sldId id="301" r:id="rId45"/>
    <p:sldId id="302" r:id="rId46"/>
    <p:sldId id="303" r:id="rId47"/>
    <p:sldId id="304" r:id="rId48"/>
    <p:sldId id="305" r:id="rId49"/>
    <p:sldId id="306" r:id="rId50"/>
    <p:sldId id="318" r:id="rId51"/>
    <p:sldId id="307" r:id="rId52"/>
    <p:sldId id="308" r:id="rId53"/>
    <p:sldId id="309" r:id="rId54"/>
    <p:sldId id="310" r:id="rId55"/>
    <p:sldId id="311" r:id="rId56"/>
    <p:sldId id="312" r:id="rId57"/>
    <p:sldId id="313" r:id="rId58"/>
    <p:sldId id="315" r:id="rId59"/>
    <p:sldId id="314" r:id="rId60"/>
    <p:sldId id="317"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process" id="{C48F13A9-C278-47AA-9CB1-3AD7D3688086}">
          <p14:sldIdLst>
            <p14:sldId id="256"/>
            <p14:sldId id="257"/>
            <p14:sldId id="258"/>
            <p14:sldId id="259"/>
            <p14:sldId id="260"/>
            <p14:sldId id="261"/>
            <p14:sldId id="262"/>
            <p14:sldId id="265"/>
            <p14:sldId id="266"/>
          </p14:sldIdLst>
        </p14:section>
        <p14:section name="Statistics - two-class" id="{7ECDD01A-F33D-4438-96BF-702BD490CFED}">
          <p14:sldIdLst>
            <p14:sldId id="267"/>
            <p14:sldId id="271"/>
            <p14:sldId id="268"/>
            <p14:sldId id="269"/>
            <p14:sldId id="270"/>
          </p14:sldIdLst>
        </p14:section>
        <p14:section name="Clustering - HCA" id="{9FF025EB-D11B-431A-B097-B43FC1CC7369}">
          <p14:sldIdLst>
            <p14:sldId id="272"/>
            <p14:sldId id="274"/>
            <p14:sldId id="273"/>
            <p14:sldId id="275"/>
          </p14:sldIdLst>
        </p14:section>
        <p14:section name="Multivariate - PCA" id="{D9F96FAB-15B2-4B62-B215-379055A617C2}">
          <p14:sldIdLst>
            <p14:sldId id="276"/>
            <p14:sldId id="277"/>
            <p14:sldId id="278"/>
            <p14:sldId id="279"/>
            <p14:sldId id="280"/>
            <p14:sldId id="281"/>
            <p14:sldId id="282"/>
            <p14:sldId id="283"/>
            <p14:sldId id="284"/>
            <p14:sldId id="285"/>
          </p14:sldIdLst>
        </p14:section>
        <p14:section name="Pathway" id="{77790B7B-8664-4735-A6B3-A76760DD38C0}">
          <p14:sldIdLst>
            <p14:sldId id="286"/>
          </p14:sldIdLst>
        </p14:section>
        <p14:section name="Model" id="{94F74FB1-0C55-45CB-85E9-865DEAAD34E3}">
          <p14:sldIdLst>
            <p14:sldId id="287"/>
            <p14:sldId id="288"/>
            <p14:sldId id="289"/>
            <p14:sldId id="290"/>
            <p14:sldId id="300"/>
            <p14:sldId id="292"/>
            <p14:sldId id="291"/>
            <p14:sldId id="293"/>
            <p14:sldId id="294"/>
          </p14:sldIdLst>
        </p14:section>
        <p14:section name="Network" id="{BD594BAF-610D-4E34-967F-188B6D722384}">
          <p14:sldIdLst>
            <p14:sldId id="295"/>
            <p14:sldId id="296"/>
            <p14:sldId id="297"/>
            <p14:sldId id="298"/>
            <p14:sldId id="299"/>
            <p14:sldId id="301"/>
            <p14:sldId id="302"/>
            <p14:sldId id="303"/>
            <p14:sldId id="304"/>
            <p14:sldId id="305"/>
          </p14:sldIdLst>
        </p14:section>
        <p14:section name="Cytoscape" id="{FD81952A-EA85-4EDC-80CA-11B6E412C467}">
          <p14:sldIdLst>
            <p14:sldId id="306"/>
            <p14:sldId id="318"/>
            <p14:sldId id="307"/>
            <p14:sldId id="308"/>
            <p14:sldId id="309"/>
            <p14:sldId id="310"/>
            <p14:sldId id="311"/>
            <p14:sldId id="312"/>
            <p14:sldId id="313"/>
            <p14:sldId id="315"/>
            <p14:sldId id="314"/>
            <p14:sldId id="317"/>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autoAdjust="0"/>
    <p:restoredTop sz="94660"/>
  </p:normalViewPr>
  <p:slideViewPr>
    <p:cSldViewPr snapToGrid="0">
      <p:cViewPr varScale="1">
        <p:scale>
          <a:sx n="84" d="100"/>
          <a:sy n="84" d="100"/>
        </p:scale>
        <p:origin x="5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B0BB-454B-1587-2AA7-397895FA8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D1D3F-5E82-1793-1BCE-8DC4CE65D9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C020AD-694E-D2CE-9F0A-2A8E7AF69A73}"/>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414CEED9-EA4C-FDD0-7DAF-2CD75C1CF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05679-FD5E-0305-F4C0-DD5B6D917112}"/>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213717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334F-276D-7652-6BCE-DC1B59365A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8EDB99-C4F1-A73B-DC64-0184833058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848EF-2F83-3AAB-45FD-ABC803159602}"/>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D58558DE-7E85-D739-55A9-3C7CC6941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B166B-301D-5FFE-0B21-FB52431000AA}"/>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3360145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B720B-298E-54A4-9E77-C3947085C2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47CBFE-87A0-F2C5-1760-DD78A8C0E1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75628-600D-F984-E909-99A8AA0E6585}"/>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69E71E88-940A-7E6A-E649-BED72CBFE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61CF-A197-181B-103D-3FFFF7629AF9}"/>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81234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DECF-A853-691E-5D2B-69A22090C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7F3C5-717F-8D1C-2213-B43BA35A92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BE5B5-2364-87DB-AC64-602307738162}"/>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790F20BA-129B-E5EE-7749-9AA03A05D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97438-FE10-9B83-3BC2-45BFAD8646C2}"/>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1679406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25CC-3B05-7AD0-607B-F044BE838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93F843-1324-3E2F-C8A7-8AE99CC8D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CBFF-6768-33F0-7B51-182451EAD190}"/>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CC94BD90-4618-A097-8972-79A523AFA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06FDF-2CDD-5348-D596-239A4D8792C6}"/>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190289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BAB3-90E7-3819-3E08-97E619C08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85950-C8C1-93F4-EC81-491B55E20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1CF46-AC85-EC33-9255-2AE22557BC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A0E27-A659-8F99-0D3B-AEC5105AB2A1}"/>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6" name="Footer Placeholder 5">
            <a:extLst>
              <a:ext uri="{FF2B5EF4-FFF2-40B4-BE49-F238E27FC236}">
                <a16:creationId xmlns:a16="http://schemas.microsoft.com/office/drawing/2014/main" id="{DC3BC801-8A0C-665D-C487-C7B381846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38FF4-01ED-2361-8B1A-96AB3BC777B9}"/>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38199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5632-14E3-10E6-F88E-65F062C2AE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ED0DA5-B8E2-6492-F4D4-1A856B869B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E4AA93-4505-B431-635C-07E46B5326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080D69-BDB1-B7CC-27EB-24B66B0102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E9ED-90C1-1CB2-E2BF-B36B9BA6CB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207EF6-0209-DA85-757F-72E99901C764}"/>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8" name="Footer Placeholder 7">
            <a:extLst>
              <a:ext uri="{FF2B5EF4-FFF2-40B4-BE49-F238E27FC236}">
                <a16:creationId xmlns:a16="http://schemas.microsoft.com/office/drawing/2014/main" id="{5E301EBE-97A2-AD55-C0EB-D74BF3A45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4BF33-CF27-A81F-20CB-2CD85EDF24E3}"/>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832667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C155-59AB-9EFC-B08C-447F1E5A8C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34F104-CC66-FE62-6D1A-867A2E846BAD}"/>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4" name="Footer Placeholder 3">
            <a:extLst>
              <a:ext uri="{FF2B5EF4-FFF2-40B4-BE49-F238E27FC236}">
                <a16:creationId xmlns:a16="http://schemas.microsoft.com/office/drawing/2014/main" id="{0468DC05-5DA2-B2F4-FA42-E6E942152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E2D1B-EC7C-65FB-AA6F-EBCFD5708182}"/>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42607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F605A4-39A3-FB4E-2162-877E2A76AAB6}"/>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3" name="Footer Placeholder 2">
            <a:extLst>
              <a:ext uri="{FF2B5EF4-FFF2-40B4-BE49-F238E27FC236}">
                <a16:creationId xmlns:a16="http://schemas.microsoft.com/office/drawing/2014/main" id="{77BA4DF4-04B3-3A75-E3F7-A780B098A5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71799-6732-D76F-B40E-9641996A856A}"/>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21321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7893-E150-4DD3-7E93-EBDD2E1CF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EEA66A-5627-E55B-619E-6DB9997C1D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0A4647-5F72-9BE3-5621-8DF06E3AA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AB9215-C662-DF56-C6B5-CD976D56A91E}"/>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6" name="Footer Placeholder 5">
            <a:extLst>
              <a:ext uri="{FF2B5EF4-FFF2-40B4-BE49-F238E27FC236}">
                <a16:creationId xmlns:a16="http://schemas.microsoft.com/office/drawing/2014/main" id="{96726CEA-1D84-8736-91FB-4B3BAC6A7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8B5B2-1841-5067-D64D-D6951FCBAD46}"/>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18416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567D-28EC-2679-D705-221E122C2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5C3C93-818E-9E55-B4BA-C8EAECE2E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F848C-014D-DC51-D016-10BD3E733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91B2B-FF54-055A-6BB1-4909DE5387F5}"/>
              </a:ext>
            </a:extLst>
          </p:cNvPr>
          <p:cNvSpPr>
            <a:spLocks noGrp="1"/>
          </p:cNvSpPr>
          <p:nvPr>
            <p:ph type="dt" sz="half" idx="10"/>
          </p:nvPr>
        </p:nvSpPr>
        <p:spPr/>
        <p:txBody>
          <a:bodyPr/>
          <a:lstStyle/>
          <a:p>
            <a:fld id="{B5124E30-A34E-418E-B3EC-03C02CDF1119}" type="datetimeFigureOut">
              <a:rPr lang="en-US" smtClean="0"/>
              <a:t>9/23/2022</a:t>
            </a:fld>
            <a:endParaRPr lang="en-US"/>
          </a:p>
        </p:txBody>
      </p:sp>
      <p:sp>
        <p:nvSpPr>
          <p:cNvPr id="6" name="Footer Placeholder 5">
            <a:extLst>
              <a:ext uri="{FF2B5EF4-FFF2-40B4-BE49-F238E27FC236}">
                <a16:creationId xmlns:a16="http://schemas.microsoft.com/office/drawing/2014/main" id="{EF9A56F1-3E67-C3D5-0223-4650FAC38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6D3C1-E76B-5466-D81D-1A9E0D164410}"/>
              </a:ext>
            </a:extLst>
          </p:cNvPr>
          <p:cNvSpPr>
            <a:spLocks noGrp="1"/>
          </p:cNvSpPr>
          <p:nvPr>
            <p:ph type="sldNum" sz="quarter" idx="12"/>
          </p:nvPr>
        </p:nvSpPr>
        <p:spPr/>
        <p:txBody>
          <a:bodyPr/>
          <a:lstStyle/>
          <a:p>
            <a:fld id="{41C08AA7-4DFD-4010-B8EF-E38B0C2C7D08}" type="slidenum">
              <a:rPr lang="en-US" smtClean="0"/>
              <a:t>‹#›</a:t>
            </a:fld>
            <a:endParaRPr lang="en-US"/>
          </a:p>
        </p:txBody>
      </p:sp>
    </p:spTree>
    <p:extLst>
      <p:ext uri="{BB962C8B-B14F-4D97-AF65-F5344CB8AC3E}">
        <p14:creationId xmlns:p14="http://schemas.microsoft.com/office/powerpoint/2010/main" val="413687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76519-F786-3F6B-8A17-A1D38EADD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0EA88-1C75-438A-8D73-FC400A677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20F56-A3C5-9D3F-45BA-42852581E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24E30-A34E-418E-B3EC-03C02CDF1119}" type="datetimeFigureOut">
              <a:rPr lang="en-US" smtClean="0"/>
              <a:t>9/23/2022</a:t>
            </a:fld>
            <a:endParaRPr lang="en-US"/>
          </a:p>
        </p:txBody>
      </p:sp>
      <p:sp>
        <p:nvSpPr>
          <p:cNvPr id="5" name="Footer Placeholder 4">
            <a:extLst>
              <a:ext uri="{FF2B5EF4-FFF2-40B4-BE49-F238E27FC236}">
                <a16:creationId xmlns:a16="http://schemas.microsoft.com/office/drawing/2014/main" id="{7EF3414B-EEAB-6C50-8CBF-CAD0C3902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1B3182-ECE8-D7E1-05B6-4D106D58C2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08AA7-4DFD-4010-B8EF-E38B0C2C7D08}" type="slidenum">
              <a:rPr lang="en-US" smtClean="0"/>
              <a:t>‹#›</a:t>
            </a:fld>
            <a:endParaRPr lang="en-US"/>
          </a:p>
        </p:txBody>
      </p:sp>
    </p:spTree>
    <p:extLst>
      <p:ext uri="{BB962C8B-B14F-4D97-AF65-F5344CB8AC3E}">
        <p14:creationId xmlns:p14="http://schemas.microsoft.com/office/powerpoint/2010/main" val="33917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83DE24-7583-549D-F8C6-C0278D7598F2}"/>
              </a:ext>
            </a:extLst>
          </p:cNvPr>
          <p:cNvSpPr txBox="1"/>
          <p:nvPr/>
        </p:nvSpPr>
        <p:spPr>
          <a:xfrm>
            <a:off x="0" y="0"/>
            <a:ext cx="12087615" cy="1200329"/>
          </a:xfrm>
          <a:prstGeom prst="rect">
            <a:avLst/>
          </a:prstGeom>
          <a:noFill/>
        </p:spPr>
        <p:txBody>
          <a:bodyPr wrap="square" rtlCol="0">
            <a:spAutoFit/>
          </a:bodyPr>
          <a:lstStyle/>
          <a:p>
            <a:r>
              <a:rPr lang="en-US" dirty="0">
                <a:solidFill>
                  <a:schemeClr val="bg1"/>
                </a:solidFill>
              </a:rPr>
              <a:t># Loading example data</a:t>
            </a:r>
          </a:p>
          <a:p>
            <a:r>
              <a:rPr lang="en-US" dirty="0">
                <a:solidFill>
                  <a:schemeClr val="bg1"/>
                </a:solidFill>
              </a:rPr>
              <a:t>##### For this example we will use the data set from the following manuscript: [Systemic alterations in the metabolome of diabetic NOD mice delineate increased oxidative stress accompanied by reduced inflammation and </a:t>
            </a:r>
            <a:r>
              <a:rPr lang="en-US" dirty="0" err="1">
                <a:solidFill>
                  <a:schemeClr val="bg1"/>
                </a:solidFill>
              </a:rPr>
              <a:t>hypertriglyceremia</a:t>
            </a:r>
            <a:r>
              <a:rPr lang="en-US" dirty="0">
                <a:solidFill>
                  <a:schemeClr val="bg1"/>
                </a:solidFill>
              </a:rPr>
              <a:t>](https://pubmed.ncbi.nlm.nih.gov/25852003/).</a:t>
            </a:r>
          </a:p>
        </p:txBody>
      </p:sp>
      <p:pic>
        <p:nvPicPr>
          <p:cNvPr id="8" name="Picture 7">
            <a:extLst>
              <a:ext uri="{FF2B5EF4-FFF2-40B4-BE49-F238E27FC236}">
                <a16:creationId xmlns:a16="http://schemas.microsoft.com/office/drawing/2014/main" id="{B4BE3DCD-C7EA-C6CD-F01C-4DFBB1D99428}"/>
              </a:ext>
            </a:extLst>
          </p:cNvPr>
          <p:cNvPicPr>
            <a:picLocks noChangeAspect="1"/>
          </p:cNvPicPr>
          <p:nvPr/>
        </p:nvPicPr>
        <p:blipFill>
          <a:blip r:embed="rId2"/>
          <a:stretch>
            <a:fillRect/>
          </a:stretch>
        </p:blipFill>
        <p:spPr>
          <a:xfrm>
            <a:off x="125730" y="1200329"/>
            <a:ext cx="12192000" cy="5670850"/>
          </a:xfrm>
          <a:prstGeom prst="rect">
            <a:avLst/>
          </a:prstGeom>
        </p:spPr>
      </p:pic>
    </p:spTree>
    <p:extLst>
      <p:ext uri="{BB962C8B-B14F-4D97-AF65-F5344CB8AC3E}">
        <p14:creationId xmlns:p14="http://schemas.microsoft.com/office/powerpoint/2010/main" val="1483177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469BBA-CD0C-4F32-B8B6-7F43F304943D}"/>
              </a:ext>
            </a:extLst>
          </p:cNvPr>
          <p:cNvSpPr txBox="1"/>
          <p:nvPr/>
        </p:nvSpPr>
        <p:spPr>
          <a:xfrm>
            <a:off x="1" y="0"/>
            <a:ext cx="4847572" cy="3416320"/>
          </a:xfrm>
          <a:prstGeom prst="rect">
            <a:avLst/>
          </a:prstGeom>
          <a:noFill/>
        </p:spPr>
        <p:txBody>
          <a:bodyPr wrap="square" rtlCol="0">
            <a:spAutoFit/>
          </a:bodyPr>
          <a:lstStyle/>
          <a:p>
            <a:r>
              <a:rPr lang="en-US" dirty="0">
                <a:solidFill>
                  <a:schemeClr val="bg1"/>
                </a:solidFill>
              </a:rPr>
              <a:t># Identify significant differences between groups.</a:t>
            </a:r>
          </a:p>
          <a:p>
            <a:r>
              <a:rPr lang="en-US" dirty="0">
                <a:solidFill>
                  <a:schemeClr val="bg1"/>
                </a:solidFill>
              </a:rPr>
              <a:t>##### Use the [statistics &gt;&gt; two-class]{.</a:t>
            </a:r>
            <a:r>
              <a:rPr lang="en-US" dirty="0" err="1">
                <a:solidFill>
                  <a:schemeClr val="bg1"/>
                </a:solidFill>
              </a:rPr>
              <a:t>txbox_green</a:t>
            </a:r>
            <a:r>
              <a:rPr lang="en-US" dirty="0">
                <a:solidFill>
                  <a:schemeClr val="bg1"/>
                </a:solidFill>
              </a:rPr>
              <a:t>} to carry out a non-parametric test to identify significant difference for the `</a:t>
            </a:r>
            <a:r>
              <a:rPr lang="en-US" dirty="0" err="1">
                <a:solidFill>
                  <a:schemeClr val="bg1"/>
                </a:solidFill>
              </a:rPr>
              <a:t>class`</a:t>
            </a:r>
            <a:r>
              <a:rPr lang="en-US" dirty="0">
                <a:solidFill>
                  <a:schemeClr val="bg1"/>
                </a:solidFill>
              </a:rPr>
              <a:t> factor which corresponds to diabetic or non-diabetic samples.</a:t>
            </a:r>
          </a:p>
          <a:p>
            <a:endParaRPr lang="en-US" dirty="0">
              <a:solidFill>
                <a:schemeClr val="bg1"/>
              </a:solidFill>
            </a:endParaRPr>
          </a:p>
          <a:p>
            <a:r>
              <a:rPr lang="en-US" dirty="0">
                <a:solidFill>
                  <a:schemeClr val="bg1"/>
                </a:solidFill>
              </a:rPr>
              <a:t>##### Use the [filter]{.</a:t>
            </a:r>
            <a:r>
              <a:rPr lang="en-US" dirty="0" err="1">
                <a:solidFill>
                  <a:schemeClr val="bg1"/>
                </a:solidFill>
              </a:rPr>
              <a:t>txbox_blue</a:t>
            </a:r>
            <a:r>
              <a:rPr lang="en-US" dirty="0">
                <a:solidFill>
                  <a:schemeClr val="bg1"/>
                </a:solidFill>
              </a:rPr>
              <a:t>} menu to optionally only keep significant results. The example shows how to select comparison which display false discovery rate adjusted p-values less than or equal to 0.05.</a:t>
            </a:r>
          </a:p>
        </p:txBody>
      </p:sp>
      <p:pic>
        <p:nvPicPr>
          <p:cNvPr id="4" name="Picture 3">
            <a:extLst>
              <a:ext uri="{FF2B5EF4-FFF2-40B4-BE49-F238E27FC236}">
                <a16:creationId xmlns:a16="http://schemas.microsoft.com/office/drawing/2014/main" id="{C837B6D1-0360-E694-9A48-227EF50F20F1}"/>
              </a:ext>
            </a:extLst>
          </p:cNvPr>
          <p:cNvPicPr>
            <a:picLocks noChangeAspect="1"/>
          </p:cNvPicPr>
          <p:nvPr/>
        </p:nvPicPr>
        <p:blipFill>
          <a:blip r:embed="rId2"/>
          <a:stretch>
            <a:fillRect/>
          </a:stretch>
        </p:blipFill>
        <p:spPr>
          <a:xfrm>
            <a:off x="5540681" y="295666"/>
            <a:ext cx="2485714" cy="3914286"/>
          </a:xfrm>
          <a:prstGeom prst="rect">
            <a:avLst/>
          </a:prstGeom>
        </p:spPr>
      </p:pic>
      <p:pic>
        <p:nvPicPr>
          <p:cNvPr id="6" name="Picture 5">
            <a:extLst>
              <a:ext uri="{FF2B5EF4-FFF2-40B4-BE49-F238E27FC236}">
                <a16:creationId xmlns:a16="http://schemas.microsoft.com/office/drawing/2014/main" id="{390DFCE5-5C71-B2AA-7EC9-7A5E7CDCB711}"/>
              </a:ext>
            </a:extLst>
          </p:cNvPr>
          <p:cNvPicPr>
            <a:picLocks noChangeAspect="1"/>
          </p:cNvPicPr>
          <p:nvPr/>
        </p:nvPicPr>
        <p:blipFill>
          <a:blip r:embed="rId3"/>
          <a:stretch>
            <a:fillRect/>
          </a:stretch>
        </p:blipFill>
        <p:spPr>
          <a:xfrm>
            <a:off x="8719503" y="596199"/>
            <a:ext cx="2542857" cy="1561905"/>
          </a:xfrm>
          <a:prstGeom prst="rect">
            <a:avLst/>
          </a:prstGeom>
        </p:spPr>
      </p:pic>
    </p:spTree>
    <p:extLst>
      <p:ext uri="{BB962C8B-B14F-4D97-AF65-F5344CB8AC3E}">
        <p14:creationId xmlns:p14="http://schemas.microsoft.com/office/powerpoint/2010/main" val="365477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CF4F6-1FDC-49C4-E3FE-D2EED42BF9DE}"/>
              </a:ext>
            </a:extLst>
          </p:cNvPr>
          <p:cNvPicPr>
            <a:picLocks noChangeAspect="1"/>
          </p:cNvPicPr>
          <p:nvPr/>
        </p:nvPicPr>
        <p:blipFill>
          <a:blip r:embed="rId2"/>
          <a:stretch>
            <a:fillRect/>
          </a:stretch>
        </p:blipFill>
        <p:spPr>
          <a:xfrm>
            <a:off x="0" y="1747214"/>
            <a:ext cx="12192000" cy="3363571"/>
          </a:xfrm>
          <a:prstGeom prst="rect">
            <a:avLst/>
          </a:prstGeom>
        </p:spPr>
      </p:pic>
      <p:sp>
        <p:nvSpPr>
          <p:cNvPr id="4" name="TextBox 3">
            <a:extLst>
              <a:ext uri="{FF2B5EF4-FFF2-40B4-BE49-F238E27FC236}">
                <a16:creationId xmlns:a16="http://schemas.microsoft.com/office/drawing/2014/main" id="{61504D85-583C-CFEC-5979-B93FDDE78BF7}"/>
              </a:ext>
            </a:extLst>
          </p:cNvPr>
          <p:cNvSpPr txBox="1"/>
          <p:nvPr/>
        </p:nvSpPr>
        <p:spPr>
          <a:xfrm>
            <a:off x="175364" y="669976"/>
            <a:ext cx="11296389" cy="369332"/>
          </a:xfrm>
          <a:prstGeom prst="rect">
            <a:avLst/>
          </a:prstGeom>
          <a:noFill/>
        </p:spPr>
        <p:txBody>
          <a:bodyPr wrap="square">
            <a:spAutoFit/>
          </a:bodyPr>
          <a:lstStyle/>
          <a:p>
            <a:r>
              <a:rPr lang="en-US" dirty="0">
                <a:solidFill>
                  <a:schemeClr val="bg1"/>
                </a:solidFill>
              </a:rPr>
              <a:t>##### Select `calculate` and view the statistical analysis methods and results.</a:t>
            </a:r>
          </a:p>
        </p:txBody>
      </p:sp>
    </p:spTree>
    <p:extLst>
      <p:ext uri="{BB962C8B-B14F-4D97-AF65-F5344CB8AC3E}">
        <p14:creationId xmlns:p14="http://schemas.microsoft.com/office/powerpoint/2010/main" val="3734788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6E013-D23E-5542-4FE2-0D0D9A2E9045}"/>
              </a:ext>
            </a:extLst>
          </p:cNvPr>
          <p:cNvPicPr>
            <a:picLocks noChangeAspect="1"/>
          </p:cNvPicPr>
          <p:nvPr/>
        </p:nvPicPr>
        <p:blipFill>
          <a:blip r:embed="rId2"/>
          <a:stretch>
            <a:fillRect/>
          </a:stretch>
        </p:blipFill>
        <p:spPr>
          <a:xfrm>
            <a:off x="87682" y="1477328"/>
            <a:ext cx="12192000" cy="4371297"/>
          </a:xfrm>
          <a:prstGeom prst="rect">
            <a:avLst/>
          </a:prstGeom>
        </p:spPr>
      </p:pic>
      <p:sp>
        <p:nvSpPr>
          <p:cNvPr id="4" name="TextBox 3">
            <a:extLst>
              <a:ext uri="{FF2B5EF4-FFF2-40B4-BE49-F238E27FC236}">
                <a16:creationId xmlns:a16="http://schemas.microsoft.com/office/drawing/2014/main" id="{BF77DD5C-22D2-05E2-1893-363AE598BC84}"/>
              </a:ext>
            </a:extLst>
          </p:cNvPr>
          <p:cNvSpPr txBox="1"/>
          <p:nvPr/>
        </p:nvSpPr>
        <p:spPr>
          <a:xfrm>
            <a:off x="0" y="0"/>
            <a:ext cx="12191999" cy="1477328"/>
          </a:xfrm>
          <a:prstGeom prst="rect">
            <a:avLst/>
          </a:prstGeom>
          <a:noFill/>
        </p:spPr>
        <p:txBody>
          <a:bodyPr wrap="square" rtlCol="0">
            <a:spAutoFit/>
          </a:bodyPr>
          <a:lstStyle/>
          <a:p>
            <a:r>
              <a:rPr lang="en-US" dirty="0">
                <a:solidFill>
                  <a:schemeClr val="bg1"/>
                </a:solidFill>
              </a:rPr>
              <a:t># Explore the results</a:t>
            </a:r>
          </a:p>
          <a:p>
            <a:r>
              <a:rPr lang="en-US" dirty="0">
                <a:solidFill>
                  <a:schemeClr val="bg1"/>
                </a:solidFill>
              </a:rPr>
              <a:t>##### Create a volcano plot to display significantly altered variables p-values vs. the fold change in `</a:t>
            </a:r>
            <a:r>
              <a:rPr lang="en-US" dirty="0" err="1">
                <a:solidFill>
                  <a:schemeClr val="bg1"/>
                </a:solidFill>
              </a:rPr>
              <a:t>class`</a:t>
            </a:r>
            <a:r>
              <a:rPr lang="en-US" dirty="0">
                <a:solidFill>
                  <a:schemeClr val="bg1"/>
                </a:solidFill>
              </a:rPr>
              <a:t> means.</a:t>
            </a:r>
          </a:p>
          <a:p>
            <a:endParaRPr lang="en-US" dirty="0">
              <a:solidFill>
                <a:schemeClr val="bg1"/>
              </a:solidFill>
            </a:endParaRPr>
          </a:p>
          <a:p>
            <a:r>
              <a:rPr lang="en-US" dirty="0">
                <a:solidFill>
                  <a:schemeClr val="bg1"/>
                </a:solidFill>
              </a:rPr>
              <a:t>##### Optionally create violin plots to view the class distributions for select variables. Note only the [plot]{.</a:t>
            </a:r>
            <a:r>
              <a:rPr lang="en-US" dirty="0" err="1">
                <a:solidFill>
                  <a:schemeClr val="bg1"/>
                </a:solidFill>
              </a:rPr>
              <a:t>txbox_green</a:t>
            </a:r>
            <a:r>
              <a:rPr lang="en-US" dirty="0">
                <a:solidFill>
                  <a:schemeClr val="bg1"/>
                </a:solidFill>
              </a:rPr>
              <a:t>} option allows plotting of multiple variables which will be shown in the report.</a:t>
            </a:r>
          </a:p>
        </p:txBody>
      </p:sp>
      <p:pic>
        <p:nvPicPr>
          <p:cNvPr id="6" name="Picture 5">
            <a:extLst>
              <a:ext uri="{FF2B5EF4-FFF2-40B4-BE49-F238E27FC236}">
                <a16:creationId xmlns:a16="http://schemas.microsoft.com/office/drawing/2014/main" id="{780E0E3B-AC64-40EA-7E1B-4FBEC2C9D7BF}"/>
              </a:ext>
            </a:extLst>
          </p:cNvPr>
          <p:cNvPicPr>
            <a:picLocks noChangeAspect="1"/>
          </p:cNvPicPr>
          <p:nvPr/>
        </p:nvPicPr>
        <p:blipFill>
          <a:blip r:embed="rId3"/>
          <a:stretch>
            <a:fillRect/>
          </a:stretch>
        </p:blipFill>
        <p:spPr>
          <a:xfrm>
            <a:off x="87682" y="2204552"/>
            <a:ext cx="12192000" cy="5254726"/>
          </a:xfrm>
          <a:prstGeom prst="rect">
            <a:avLst/>
          </a:prstGeom>
        </p:spPr>
      </p:pic>
    </p:spTree>
    <p:extLst>
      <p:ext uri="{BB962C8B-B14F-4D97-AF65-F5344CB8AC3E}">
        <p14:creationId xmlns:p14="http://schemas.microsoft.com/office/powerpoint/2010/main" val="3006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01F01-BC0E-710F-5FD8-195BBA399358}"/>
              </a:ext>
            </a:extLst>
          </p:cNvPr>
          <p:cNvPicPr>
            <a:picLocks noChangeAspect="1"/>
          </p:cNvPicPr>
          <p:nvPr/>
        </p:nvPicPr>
        <p:blipFill>
          <a:blip r:embed="rId2"/>
          <a:stretch>
            <a:fillRect/>
          </a:stretch>
        </p:blipFill>
        <p:spPr>
          <a:xfrm>
            <a:off x="100208" y="1335787"/>
            <a:ext cx="12192000" cy="5522213"/>
          </a:xfrm>
          <a:prstGeom prst="rect">
            <a:avLst/>
          </a:prstGeom>
        </p:spPr>
      </p:pic>
      <p:sp>
        <p:nvSpPr>
          <p:cNvPr id="4" name="TextBox 3">
            <a:extLst>
              <a:ext uri="{FF2B5EF4-FFF2-40B4-BE49-F238E27FC236}">
                <a16:creationId xmlns:a16="http://schemas.microsoft.com/office/drawing/2014/main" id="{17192996-7A8B-64E2-5FCB-851C696BB6CA}"/>
              </a:ext>
            </a:extLst>
          </p:cNvPr>
          <p:cNvSpPr txBox="1"/>
          <p:nvPr/>
        </p:nvSpPr>
        <p:spPr>
          <a:xfrm>
            <a:off x="87683" y="239793"/>
            <a:ext cx="6713950" cy="369332"/>
          </a:xfrm>
          <a:prstGeom prst="rect">
            <a:avLst/>
          </a:prstGeom>
          <a:noFill/>
        </p:spPr>
        <p:txBody>
          <a:bodyPr wrap="square">
            <a:spAutoFit/>
          </a:bodyPr>
          <a:lstStyle/>
          <a:p>
            <a:r>
              <a:rPr lang="en-US" dirty="0">
                <a:solidFill>
                  <a:schemeClr val="bg1"/>
                </a:solidFill>
              </a:rPr>
              <a:t>##### Create a report capturing the methods results and figures.</a:t>
            </a:r>
          </a:p>
        </p:txBody>
      </p:sp>
    </p:spTree>
    <p:extLst>
      <p:ext uri="{BB962C8B-B14F-4D97-AF65-F5344CB8AC3E}">
        <p14:creationId xmlns:p14="http://schemas.microsoft.com/office/powerpoint/2010/main" val="2223265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90FC7-38C0-D232-9F4A-E366AB938024}"/>
              </a:ext>
            </a:extLst>
          </p:cNvPr>
          <p:cNvPicPr>
            <a:picLocks noChangeAspect="1"/>
          </p:cNvPicPr>
          <p:nvPr/>
        </p:nvPicPr>
        <p:blipFill>
          <a:blip r:embed="rId2"/>
          <a:stretch>
            <a:fillRect/>
          </a:stretch>
        </p:blipFill>
        <p:spPr>
          <a:xfrm>
            <a:off x="3824249" y="335072"/>
            <a:ext cx="2514286" cy="1790476"/>
          </a:xfrm>
          <a:prstGeom prst="rect">
            <a:avLst/>
          </a:prstGeom>
        </p:spPr>
      </p:pic>
      <p:sp>
        <p:nvSpPr>
          <p:cNvPr id="4" name="TextBox 3">
            <a:extLst>
              <a:ext uri="{FF2B5EF4-FFF2-40B4-BE49-F238E27FC236}">
                <a16:creationId xmlns:a16="http://schemas.microsoft.com/office/drawing/2014/main" id="{AB363C8C-7388-5D5E-3089-170AA6CC8910}"/>
              </a:ext>
            </a:extLst>
          </p:cNvPr>
          <p:cNvSpPr txBox="1"/>
          <p:nvPr/>
        </p:nvSpPr>
        <p:spPr>
          <a:xfrm>
            <a:off x="87683" y="239793"/>
            <a:ext cx="2492679" cy="2031325"/>
          </a:xfrm>
          <a:prstGeom prst="rect">
            <a:avLst/>
          </a:prstGeom>
          <a:noFill/>
        </p:spPr>
        <p:txBody>
          <a:bodyPr wrap="square">
            <a:spAutoFit/>
          </a:bodyPr>
          <a:lstStyle/>
          <a:p>
            <a:r>
              <a:rPr lang="en-US" dirty="0">
                <a:solidFill>
                  <a:schemeClr val="bg1"/>
                </a:solidFill>
              </a:rPr>
              <a:t>##### Save the results for later analyses. Optionally remove any variables not meeting the significance cutoff from the dataset (`keep selected`).</a:t>
            </a:r>
          </a:p>
        </p:txBody>
      </p:sp>
    </p:spTree>
    <p:extLst>
      <p:ext uri="{BB962C8B-B14F-4D97-AF65-F5344CB8AC3E}">
        <p14:creationId xmlns:p14="http://schemas.microsoft.com/office/powerpoint/2010/main" val="252222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33C6D-B3C8-5E95-7979-D47706DDED80}"/>
              </a:ext>
            </a:extLst>
          </p:cNvPr>
          <p:cNvSpPr txBox="1"/>
          <p:nvPr/>
        </p:nvSpPr>
        <p:spPr>
          <a:xfrm>
            <a:off x="1" y="0"/>
            <a:ext cx="4847572" cy="5632311"/>
          </a:xfrm>
          <a:prstGeom prst="rect">
            <a:avLst/>
          </a:prstGeom>
          <a:noFill/>
        </p:spPr>
        <p:txBody>
          <a:bodyPr wrap="square" rtlCol="0">
            <a:spAutoFit/>
          </a:bodyPr>
          <a:lstStyle/>
          <a:p>
            <a:r>
              <a:rPr lang="en-US" dirty="0">
                <a:solidFill>
                  <a:schemeClr val="bg1"/>
                </a:solidFill>
              </a:rPr>
              <a:t># Use the [cluster &gt;&gt; </a:t>
            </a:r>
            <a:r>
              <a:rPr lang="en-US" dirty="0" err="1">
                <a:solidFill>
                  <a:schemeClr val="bg1"/>
                </a:solidFill>
              </a:rPr>
              <a:t>heirarchical</a:t>
            </a:r>
            <a:r>
              <a:rPr lang="en-US" dirty="0">
                <a:solidFill>
                  <a:schemeClr val="bg1"/>
                </a:solidFill>
              </a:rPr>
              <a:t>]{.</a:t>
            </a:r>
            <a:r>
              <a:rPr lang="en-US" dirty="0" err="1">
                <a:solidFill>
                  <a:schemeClr val="bg1"/>
                </a:solidFill>
              </a:rPr>
              <a:t>txbox_green</a:t>
            </a:r>
            <a:r>
              <a:rPr lang="en-US" dirty="0">
                <a:solidFill>
                  <a:schemeClr val="bg1"/>
                </a:solidFill>
              </a:rPr>
              <a:t>} module to overview an unsupervised grouping of the data.</a:t>
            </a:r>
          </a:p>
          <a:p>
            <a:r>
              <a:rPr lang="en-US" dirty="0">
                <a:solidFill>
                  <a:schemeClr val="bg1"/>
                </a:solidFill>
              </a:rPr>
              <a:t> </a:t>
            </a:r>
          </a:p>
          <a:p>
            <a:r>
              <a:rPr lang="en-US" dirty="0">
                <a:solidFill>
                  <a:schemeClr val="bg1"/>
                </a:solidFill>
              </a:rPr>
              <a:t>##### Specify the [node]{.</a:t>
            </a:r>
            <a:r>
              <a:rPr lang="en-US" dirty="0" err="1">
                <a:solidFill>
                  <a:schemeClr val="bg1"/>
                </a:solidFill>
              </a:rPr>
              <a:t>txbox_blue</a:t>
            </a:r>
            <a:r>
              <a:rPr lang="en-US" dirty="0">
                <a:solidFill>
                  <a:schemeClr val="bg1"/>
                </a:solidFill>
              </a:rPr>
              <a:t>} properties and what dimensions of the data (samples (rows), variables (columns) or both) to cluster. For example, the selected options will cluster both rows and columns,  scale the data based on subtraction of column means and division of column standard deviations, annotate the heat map to show `</a:t>
            </a:r>
            <a:r>
              <a:rPr lang="en-US" dirty="0" err="1">
                <a:solidFill>
                  <a:schemeClr val="bg1"/>
                </a:solidFill>
              </a:rPr>
              <a:t>class`</a:t>
            </a:r>
            <a:r>
              <a:rPr lang="en-US" dirty="0">
                <a:solidFill>
                  <a:schemeClr val="bg1"/>
                </a:solidFill>
              </a:rPr>
              <a:t> and `age` for samples and fold-change of means for `</a:t>
            </a:r>
            <a:r>
              <a:rPr lang="en-US" dirty="0" err="1">
                <a:solidFill>
                  <a:schemeClr val="bg1"/>
                </a:solidFill>
              </a:rPr>
              <a:t>class`</a:t>
            </a:r>
            <a:r>
              <a:rPr lang="en-US" dirty="0">
                <a:solidFill>
                  <a:schemeClr val="bg1"/>
                </a:solidFill>
              </a:rPr>
              <a:t> and significantly altered variables.</a:t>
            </a:r>
          </a:p>
          <a:p>
            <a:endParaRPr lang="en-US" dirty="0">
              <a:solidFill>
                <a:schemeClr val="bg1"/>
              </a:solidFill>
            </a:endParaRPr>
          </a:p>
          <a:p>
            <a:r>
              <a:rPr lang="en-US" dirty="0">
                <a:solidFill>
                  <a:schemeClr val="bg1"/>
                </a:solidFill>
              </a:rPr>
              <a:t>##### Use the [method]{.</a:t>
            </a:r>
            <a:r>
              <a:rPr lang="en-US" dirty="0" err="1">
                <a:solidFill>
                  <a:schemeClr val="bg1"/>
                </a:solidFill>
              </a:rPr>
              <a:t>txbox_blue</a:t>
            </a:r>
            <a:r>
              <a:rPr lang="en-US" dirty="0">
                <a:solidFill>
                  <a:schemeClr val="bg1"/>
                </a:solidFill>
              </a:rPr>
              <a:t>} menu to specify if the raw data or correlations should be clustered, the distance and agglomeration method and how many groups should be extracted.</a:t>
            </a:r>
          </a:p>
        </p:txBody>
      </p:sp>
      <p:pic>
        <p:nvPicPr>
          <p:cNvPr id="6" name="Picture 5">
            <a:extLst>
              <a:ext uri="{FF2B5EF4-FFF2-40B4-BE49-F238E27FC236}">
                <a16:creationId xmlns:a16="http://schemas.microsoft.com/office/drawing/2014/main" id="{7593D90A-0565-5014-6056-F7A544C1FE42}"/>
              </a:ext>
            </a:extLst>
          </p:cNvPr>
          <p:cNvPicPr>
            <a:picLocks noChangeAspect="1"/>
          </p:cNvPicPr>
          <p:nvPr/>
        </p:nvPicPr>
        <p:blipFill>
          <a:blip r:embed="rId2"/>
          <a:stretch>
            <a:fillRect/>
          </a:stretch>
        </p:blipFill>
        <p:spPr>
          <a:xfrm>
            <a:off x="5612649" y="0"/>
            <a:ext cx="2561905" cy="6638095"/>
          </a:xfrm>
          <a:prstGeom prst="rect">
            <a:avLst/>
          </a:prstGeom>
        </p:spPr>
      </p:pic>
      <p:pic>
        <p:nvPicPr>
          <p:cNvPr id="8" name="Picture 7">
            <a:extLst>
              <a:ext uri="{FF2B5EF4-FFF2-40B4-BE49-F238E27FC236}">
                <a16:creationId xmlns:a16="http://schemas.microsoft.com/office/drawing/2014/main" id="{A3FCDF89-E4B3-9E6F-1210-CB899FB8CC28}"/>
              </a:ext>
            </a:extLst>
          </p:cNvPr>
          <p:cNvPicPr>
            <a:picLocks noChangeAspect="1"/>
          </p:cNvPicPr>
          <p:nvPr/>
        </p:nvPicPr>
        <p:blipFill>
          <a:blip r:embed="rId3"/>
          <a:stretch>
            <a:fillRect/>
          </a:stretch>
        </p:blipFill>
        <p:spPr>
          <a:xfrm>
            <a:off x="8639005" y="702799"/>
            <a:ext cx="2504762" cy="3723809"/>
          </a:xfrm>
          <a:prstGeom prst="rect">
            <a:avLst/>
          </a:prstGeom>
        </p:spPr>
      </p:pic>
    </p:spTree>
    <p:extLst>
      <p:ext uri="{BB962C8B-B14F-4D97-AF65-F5344CB8AC3E}">
        <p14:creationId xmlns:p14="http://schemas.microsoft.com/office/powerpoint/2010/main" val="145772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B032F-2039-4132-9095-999049431AFF}"/>
              </a:ext>
            </a:extLst>
          </p:cNvPr>
          <p:cNvPicPr>
            <a:picLocks noChangeAspect="1"/>
          </p:cNvPicPr>
          <p:nvPr/>
        </p:nvPicPr>
        <p:blipFill rotWithShape="1">
          <a:blip r:embed="rId2"/>
          <a:srcRect b="3713"/>
          <a:stretch/>
        </p:blipFill>
        <p:spPr>
          <a:xfrm>
            <a:off x="0" y="2357507"/>
            <a:ext cx="12192000" cy="3993190"/>
          </a:xfrm>
          <a:prstGeom prst="rect">
            <a:avLst/>
          </a:prstGeom>
        </p:spPr>
      </p:pic>
      <p:sp>
        <p:nvSpPr>
          <p:cNvPr id="5" name="TextBox 4">
            <a:extLst>
              <a:ext uri="{FF2B5EF4-FFF2-40B4-BE49-F238E27FC236}">
                <a16:creationId xmlns:a16="http://schemas.microsoft.com/office/drawing/2014/main" id="{55B931DF-B3E1-295D-77B2-2C5FF33DC560}"/>
              </a:ext>
            </a:extLst>
          </p:cNvPr>
          <p:cNvSpPr txBox="1"/>
          <p:nvPr/>
        </p:nvSpPr>
        <p:spPr>
          <a:xfrm>
            <a:off x="175364" y="669976"/>
            <a:ext cx="11296389" cy="646331"/>
          </a:xfrm>
          <a:prstGeom prst="rect">
            <a:avLst/>
          </a:prstGeom>
          <a:noFill/>
        </p:spPr>
        <p:txBody>
          <a:bodyPr wrap="square">
            <a:spAutoFit/>
          </a:bodyPr>
          <a:lstStyle/>
          <a:p>
            <a:r>
              <a:rPr lang="en-US" dirty="0">
                <a:solidFill>
                  <a:schemeClr val="bg1"/>
                </a:solidFill>
              </a:rPr>
              <a:t>##### Select `calculate` and view the clustering methods and results. For example, the following shows how many samples and variables were selected for each cluster.</a:t>
            </a:r>
          </a:p>
        </p:txBody>
      </p:sp>
    </p:spTree>
    <p:extLst>
      <p:ext uri="{BB962C8B-B14F-4D97-AF65-F5344CB8AC3E}">
        <p14:creationId xmlns:p14="http://schemas.microsoft.com/office/powerpoint/2010/main" val="587310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4202D4-AE3E-E17A-FE65-520FC63940F4}"/>
              </a:ext>
            </a:extLst>
          </p:cNvPr>
          <p:cNvSpPr txBox="1"/>
          <p:nvPr/>
        </p:nvSpPr>
        <p:spPr>
          <a:xfrm>
            <a:off x="0" y="0"/>
            <a:ext cx="12191999" cy="923330"/>
          </a:xfrm>
          <a:prstGeom prst="rect">
            <a:avLst/>
          </a:prstGeom>
          <a:noFill/>
        </p:spPr>
        <p:txBody>
          <a:bodyPr wrap="square" rtlCol="0">
            <a:spAutoFit/>
          </a:bodyPr>
          <a:lstStyle/>
          <a:p>
            <a:r>
              <a:rPr lang="en-US" dirty="0">
                <a:solidFill>
                  <a:schemeClr val="bg1"/>
                </a:solidFill>
              </a:rPr>
              <a:t># Explore the results</a:t>
            </a:r>
          </a:p>
          <a:p>
            <a:r>
              <a:rPr lang="en-US" dirty="0">
                <a:solidFill>
                  <a:schemeClr val="bg1"/>
                </a:solidFill>
              </a:rPr>
              <a:t>##### Create a `heatmap` or `dendrogram` to view the clustering results. Note, </a:t>
            </a:r>
            <a:r>
              <a:rPr lang="en-US" dirty="0" err="1">
                <a:solidFill>
                  <a:schemeClr val="bg1"/>
                </a:solidFill>
              </a:rPr>
              <a:t>dendro</a:t>
            </a:r>
            <a:r>
              <a:rPr lang="en-US" dirty="0">
                <a:solidFill>
                  <a:schemeClr val="bg1"/>
                </a:solidFill>
              </a:rPr>
              <a:t> grams are plotted separately for samples and/or columns.</a:t>
            </a:r>
          </a:p>
        </p:txBody>
      </p:sp>
      <p:pic>
        <p:nvPicPr>
          <p:cNvPr id="7" name="Picture 6">
            <a:extLst>
              <a:ext uri="{FF2B5EF4-FFF2-40B4-BE49-F238E27FC236}">
                <a16:creationId xmlns:a16="http://schemas.microsoft.com/office/drawing/2014/main" id="{54D68B59-80AE-6924-A556-E695EC622387}"/>
              </a:ext>
            </a:extLst>
          </p:cNvPr>
          <p:cNvPicPr>
            <a:picLocks noChangeAspect="1"/>
          </p:cNvPicPr>
          <p:nvPr/>
        </p:nvPicPr>
        <p:blipFill>
          <a:blip r:embed="rId2"/>
          <a:stretch>
            <a:fillRect/>
          </a:stretch>
        </p:blipFill>
        <p:spPr>
          <a:xfrm>
            <a:off x="4154635" y="1053133"/>
            <a:ext cx="11047619" cy="6780952"/>
          </a:xfrm>
          <a:prstGeom prst="rect">
            <a:avLst/>
          </a:prstGeom>
        </p:spPr>
      </p:pic>
      <p:pic>
        <p:nvPicPr>
          <p:cNvPr id="9" name="Picture 8">
            <a:extLst>
              <a:ext uri="{FF2B5EF4-FFF2-40B4-BE49-F238E27FC236}">
                <a16:creationId xmlns:a16="http://schemas.microsoft.com/office/drawing/2014/main" id="{09BA7F16-052D-5704-C06C-CC1E4CCBCCF5}"/>
              </a:ext>
            </a:extLst>
          </p:cNvPr>
          <p:cNvPicPr>
            <a:picLocks noChangeAspect="1"/>
          </p:cNvPicPr>
          <p:nvPr/>
        </p:nvPicPr>
        <p:blipFill>
          <a:blip r:embed="rId3"/>
          <a:stretch>
            <a:fillRect/>
          </a:stretch>
        </p:blipFill>
        <p:spPr>
          <a:xfrm>
            <a:off x="3469552" y="1941275"/>
            <a:ext cx="10800000" cy="6438095"/>
          </a:xfrm>
          <a:prstGeom prst="rect">
            <a:avLst/>
          </a:prstGeom>
        </p:spPr>
      </p:pic>
      <p:pic>
        <p:nvPicPr>
          <p:cNvPr id="13" name="Picture 12">
            <a:extLst>
              <a:ext uri="{FF2B5EF4-FFF2-40B4-BE49-F238E27FC236}">
                <a16:creationId xmlns:a16="http://schemas.microsoft.com/office/drawing/2014/main" id="{0BC98C70-DF65-7A64-C850-B91657AD409E}"/>
              </a:ext>
            </a:extLst>
          </p:cNvPr>
          <p:cNvPicPr>
            <a:picLocks noChangeAspect="1"/>
          </p:cNvPicPr>
          <p:nvPr/>
        </p:nvPicPr>
        <p:blipFill>
          <a:blip r:embed="rId4"/>
          <a:stretch>
            <a:fillRect/>
          </a:stretch>
        </p:blipFill>
        <p:spPr>
          <a:xfrm>
            <a:off x="5011666" y="5804867"/>
            <a:ext cx="10685714" cy="5542857"/>
          </a:xfrm>
          <a:prstGeom prst="rect">
            <a:avLst/>
          </a:prstGeom>
        </p:spPr>
      </p:pic>
    </p:spTree>
    <p:extLst>
      <p:ext uri="{BB962C8B-B14F-4D97-AF65-F5344CB8AC3E}">
        <p14:creationId xmlns:p14="http://schemas.microsoft.com/office/powerpoint/2010/main" val="118110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67C2FD-E36A-EE0F-A4C8-24B7DFBEA396}"/>
              </a:ext>
            </a:extLst>
          </p:cNvPr>
          <p:cNvSpPr txBox="1"/>
          <p:nvPr/>
        </p:nvSpPr>
        <p:spPr>
          <a:xfrm>
            <a:off x="87683" y="164637"/>
            <a:ext cx="11874673" cy="646331"/>
          </a:xfrm>
          <a:prstGeom prst="rect">
            <a:avLst/>
          </a:prstGeom>
          <a:noFill/>
        </p:spPr>
        <p:txBody>
          <a:bodyPr wrap="square">
            <a:spAutoFit/>
          </a:bodyPr>
          <a:lstStyle/>
          <a:p>
            <a:r>
              <a:rPr lang="en-US" dirty="0">
                <a:solidFill>
                  <a:schemeClr val="bg1"/>
                </a:solidFill>
              </a:rPr>
              <a:t>##### Create a report capturing the methods results and figures. Note, before creating the report use the [plot]{.</a:t>
            </a:r>
            <a:r>
              <a:rPr lang="en-US" dirty="0" err="1">
                <a:solidFill>
                  <a:schemeClr val="bg1"/>
                </a:solidFill>
              </a:rPr>
              <a:t>txbox_green</a:t>
            </a:r>
            <a:r>
              <a:rPr lang="en-US" dirty="0">
                <a:solidFill>
                  <a:schemeClr val="bg1"/>
                </a:solidFill>
              </a:rPr>
              <a:t>} menu to render the plots which were explored. </a:t>
            </a:r>
          </a:p>
        </p:txBody>
      </p:sp>
      <p:pic>
        <p:nvPicPr>
          <p:cNvPr id="5" name="Picture 4">
            <a:extLst>
              <a:ext uri="{FF2B5EF4-FFF2-40B4-BE49-F238E27FC236}">
                <a16:creationId xmlns:a16="http://schemas.microsoft.com/office/drawing/2014/main" id="{9DC16650-C56E-EAA6-F2D9-F0AA7DB3177A}"/>
              </a:ext>
            </a:extLst>
          </p:cNvPr>
          <p:cNvPicPr>
            <a:picLocks noChangeAspect="1"/>
          </p:cNvPicPr>
          <p:nvPr/>
        </p:nvPicPr>
        <p:blipFill>
          <a:blip r:embed="rId2"/>
          <a:stretch>
            <a:fillRect/>
          </a:stretch>
        </p:blipFill>
        <p:spPr>
          <a:xfrm>
            <a:off x="87683" y="1163123"/>
            <a:ext cx="12192000" cy="6092094"/>
          </a:xfrm>
          <a:prstGeom prst="rect">
            <a:avLst/>
          </a:prstGeom>
        </p:spPr>
      </p:pic>
    </p:spTree>
    <p:extLst>
      <p:ext uri="{BB962C8B-B14F-4D97-AF65-F5344CB8AC3E}">
        <p14:creationId xmlns:p14="http://schemas.microsoft.com/office/powerpoint/2010/main" val="207847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DD50ED-F892-15DE-751B-0DD42E3B81CD}"/>
              </a:ext>
            </a:extLst>
          </p:cNvPr>
          <p:cNvSpPr txBox="1"/>
          <p:nvPr/>
        </p:nvSpPr>
        <p:spPr>
          <a:xfrm>
            <a:off x="1" y="0"/>
            <a:ext cx="4847572" cy="3139321"/>
          </a:xfrm>
          <a:prstGeom prst="rect">
            <a:avLst/>
          </a:prstGeom>
          <a:noFill/>
        </p:spPr>
        <p:txBody>
          <a:bodyPr wrap="square" rtlCol="0">
            <a:spAutoFit/>
          </a:bodyPr>
          <a:lstStyle/>
          <a:p>
            <a:r>
              <a:rPr lang="en-US" dirty="0">
                <a:solidFill>
                  <a:schemeClr val="bg1"/>
                </a:solidFill>
              </a:rPr>
              <a:t># Use the [Multivariate &gt;&gt; PCA]{.</a:t>
            </a:r>
            <a:r>
              <a:rPr lang="en-US" dirty="0" err="1">
                <a:solidFill>
                  <a:schemeClr val="bg1"/>
                </a:solidFill>
              </a:rPr>
              <a:t>txbox_green</a:t>
            </a:r>
            <a:r>
              <a:rPr lang="en-US" dirty="0">
                <a:solidFill>
                  <a:schemeClr val="bg1"/>
                </a:solidFill>
              </a:rPr>
              <a:t>} module to overview the major modes of variance in the data.</a:t>
            </a:r>
          </a:p>
          <a:p>
            <a:r>
              <a:rPr lang="en-US" dirty="0">
                <a:solidFill>
                  <a:schemeClr val="bg1"/>
                </a:solidFill>
              </a:rPr>
              <a:t> </a:t>
            </a:r>
          </a:p>
          <a:p>
            <a:r>
              <a:rPr lang="en-US" dirty="0">
                <a:solidFill>
                  <a:schemeClr val="bg1"/>
                </a:solidFill>
              </a:rPr>
              <a:t>##### Specify the [method]{.</a:t>
            </a:r>
            <a:r>
              <a:rPr lang="en-US" dirty="0" err="1">
                <a:solidFill>
                  <a:schemeClr val="bg1"/>
                </a:solidFill>
              </a:rPr>
              <a:t>txbox_blue</a:t>
            </a:r>
            <a:r>
              <a:rPr lang="en-US" dirty="0">
                <a:solidFill>
                  <a:schemeClr val="bg1"/>
                </a:solidFill>
              </a:rPr>
              <a:t>} selecting the number of components (components summarize trends for all variables), the scaling method to transform columns, decomposition `method` to calculate PCA and the `cross-validation` method to evaluate the models ability to reconstruct the original data.</a:t>
            </a:r>
          </a:p>
        </p:txBody>
      </p:sp>
      <p:pic>
        <p:nvPicPr>
          <p:cNvPr id="4" name="Picture 3">
            <a:extLst>
              <a:ext uri="{FF2B5EF4-FFF2-40B4-BE49-F238E27FC236}">
                <a16:creationId xmlns:a16="http://schemas.microsoft.com/office/drawing/2014/main" id="{4EE9D3E3-497F-734D-2D5D-F1C2FF4DCFC7}"/>
              </a:ext>
            </a:extLst>
          </p:cNvPr>
          <p:cNvPicPr>
            <a:picLocks noChangeAspect="1"/>
          </p:cNvPicPr>
          <p:nvPr/>
        </p:nvPicPr>
        <p:blipFill>
          <a:blip r:embed="rId2"/>
          <a:stretch>
            <a:fillRect/>
          </a:stretch>
        </p:blipFill>
        <p:spPr>
          <a:xfrm>
            <a:off x="6687430" y="138207"/>
            <a:ext cx="2600000" cy="5704762"/>
          </a:xfrm>
          <a:prstGeom prst="rect">
            <a:avLst/>
          </a:prstGeom>
        </p:spPr>
      </p:pic>
    </p:spTree>
    <p:extLst>
      <p:ext uri="{BB962C8B-B14F-4D97-AF65-F5344CB8AC3E}">
        <p14:creationId xmlns:p14="http://schemas.microsoft.com/office/powerpoint/2010/main" val="338596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2C002-2F3C-CB13-3419-BE53584328A1}"/>
              </a:ext>
            </a:extLst>
          </p:cNvPr>
          <p:cNvPicPr>
            <a:picLocks noChangeAspect="1"/>
          </p:cNvPicPr>
          <p:nvPr/>
        </p:nvPicPr>
        <p:blipFill>
          <a:blip r:embed="rId2"/>
          <a:stretch>
            <a:fillRect/>
          </a:stretch>
        </p:blipFill>
        <p:spPr>
          <a:xfrm>
            <a:off x="4467616" y="210650"/>
            <a:ext cx="7580952" cy="1952381"/>
          </a:xfrm>
          <a:prstGeom prst="rect">
            <a:avLst/>
          </a:prstGeom>
        </p:spPr>
      </p:pic>
      <p:sp>
        <p:nvSpPr>
          <p:cNvPr id="5" name="TextBox 4">
            <a:extLst>
              <a:ext uri="{FF2B5EF4-FFF2-40B4-BE49-F238E27FC236}">
                <a16:creationId xmlns:a16="http://schemas.microsoft.com/office/drawing/2014/main" id="{87B41721-F113-36EF-ED9D-F6D542127D7F}"/>
              </a:ext>
            </a:extLst>
          </p:cNvPr>
          <p:cNvSpPr txBox="1"/>
          <p:nvPr/>
        </p:nvSpPr>
        <p:spPr>
          <a:xfrm>
            <a:off x="1" y="0"/>
            <a:ext cx="3494762" cy="5909310"/>
          </a:xfrm>
          <a:prstGeom prst="rect">
            <a:avLst/>
          </a:prstGeom>
          <a:noFill/>
        </p:spPr>
        <p:txBody>
          <a:bodyPr wrap="square" rtlCol="0">
            <a:spAutoFit/>
          </a:bodyPr>
          <a:lstStyle/>
          <a:p>
            <a:r>
              <a:rPr lang="en-US" dirty="0">
                <a:solidFill>
                  <a:schemeClr val="bg1"/>
                </a:solidFill>
              </a:rPr>
              <a:t># Prepare the data for analysis</a:t>
            </a:r>
          </a:p>
          <a:p>
            <a:r>
              <a:rPr lang="en-US" dirty="0">
                <a:solidFill>
                  <a:schemeClr val="bg1"/>
                </a:solidFill>
              </a:rPr>
              <a:t>##### Use the [preprocess &gt;&gt; merge]{.</a:t>
            </a:r>
            <a:r>
              <a:rPr lang="en-US" dirty="0" err="1">
                <a:solidFill>
                  <a:schemeClr val="bg1"/>
                </a:solidFill>
              </a:rPr>
              <a:t>txbox_green</a:t>
            </a:r>
            <a:r>
              <a:rPr lang="en-US" dirty="0">
                <a:solidFill>
                  <a:schemeClr val="bg1"/>
                </a:solidFill>
              </a:rPr>
              <a:t>} module to format the data set and merge with the variable meta data. Select the blue question mark icon at the bottom right to get detailed instructions.</a:t>
            </a:r>
          </a:p>
          <a:p>
            <a:endParaRPr lang="en-US" dirty="0">
              <a:solidFill>
                <a:schemeClr val="bg1"/>
              </a:solidFill>
            </a:endParaRPr>
          </a:p>
          <a:p>
            <a:r>
              <a:rPr lang="en-US" dirty="0">
                <a:solidFill>
                  <a:schemeClr val="bg1"/>
                </a:solidFill>
              </a:rPr>
              <a:t>##### Add non-numeric variables to the row meta data.</a:t>
            </a:r>
          </a:p>
          <a:p>
            <a:endParaRPr lang="en-US" dirty="0">
              <a:solidFill>
                <a:schemeClr val="bg1"/>
              </a:solidFill>
            </a:endParaRPr>
          </a:p>
          <a:p>
            <a:r>
              <a:rPr lang="en-US" dirty="0">
                <a:solidFill>
                  <a:schemeClr val="bg1"/>
                </a:solidFill>
              </a:rPr>
              <a:t>##### Merge the data index with meta data describing the numeric variables (e.g. KEGG and CID identifiers).</a:t>
            </a:r>
          </a:p>
          <a:p>
            <a:endParaRPr lang="en-US" dirty="0">
              <a:solidFill>
                <a:schemeClr val="bg1"/>
              </a:solidFill>
            </a:endParaRPr>
          </a:p>
          <a:p>
            <a:r>
              <a:rPr lang="en-US" dirty="0">
                <a:solidFill>
                  <a:schemeClr val="bg1"/>
                </a:solidFill>
              </a:rPr>
              <a:t>##### Select calculate and overview the results.</a:t>
            </a:r>
          </a:p>
          <a:p>
            <a:endParaRPr lang="en-US" dirty="0">
              <a:solidFill>
                <a:schemeClr val="bg1"/>
              </a:solidFill>
            </a:endParaRPr>
          </a:p>
          <a:p>
            <a:endParaRPr lang="en-US" dirty="0">
              <a:solidFill>
                <a:schemeClr val="bg1"/>
              </a:solidFill>
            </a:endParaRPr>
          </a:p>
        </p:txBody>
      </p:sp>
      <p:pic>
        <p:nvPicPr>
          <p:cNvPr id="7" name="Picture 6">
            <a:extLst>
              <a:ext uri="{FF2B5EF4-FFF2-40B4-BE49-F238E27FC236}">
                <a16:creationId xmlns:a16="http://schemas.microsoft.com/office/drawing/2014/main" id="{A9C5ECAF-DBD7-191B-DB96-A92F8EDA04C8}"/>
              </a:ext>
            </a:extLst>
          </p:cNvPr>
          <p:cNvPicPr>
            <a:picLocks noChangeAspect="1"/>
          </p:cNvPicPr>
          <p:nvPr/>
        </p:nvPicPr>
        <p:blipFill>
          <a:blip r:embed="rId3"/>
          <a:stretch>
            <a:fillRect/>
          </a:stretch>
        </p:blipFill>
        <p:spPr>
          <a:xfrm>
            <a:off x="3561153" y="1322191"/>
            <a:ext cx="2647619" cy="3800000"/>
          </a:xfrm>
          <a:prstGeom prst="rect">
            <a:avLst/>
          </a:prstGeom>
        </p:spPr>
      </p:pic>
      <p:pic>
        <p:nvPicPr>
          <p:cNvPr id="10" name="Picture 9">
            <a:extLst>
              <a:ext uri="{FF2B5EF4-FFF2-40B4-BE49-F238E27FC236}">
                <a16:creationId xmlns:a16="http://schemas.microsoft.com/office/drawing/2014/main" id="{931569C3-840F-D777-983D-50ECC1C90BC0}"/>
              </a:ext>
            </a:extLst>
          </p:cNvPr>
          <p:cNvPicPr>
            <a:picLocks noChangeAspect="1"/>
          </p:cNvPicPr>
          <p:nvPr/>
        </p:nvPicPr>
        <p:blipFill>
          <a:blip r:embed="rId4"/>
          <a:stretch>
            <a:fillRect/>
          </a:stretch>
        </p:blipFill>
        <p:spPr>
          <a:xfrm>
            <a:off x="7449592" y="2609917"/>
            <a:ext cx="2504762" cy="2304762"/>
          </a:xfrm>
          <a:prstGeom prst="rect">
            <a:avLst/>
          </a:prstGeom>
        </p:spPr>
      </p:pic>
      <p:pic>
        <p:nvPicPr>
          <p:cNvPr id="12" name="Picture 11">
            <a:extLst>
              <a:ext uri="{FF2B5EF4-FFF2-40B4-BE49-F238E27FC236}">
                <a16:creationId xmlns:a16="http://schemas.microsoft.com/office/drawing/2014/main" id="{E3CCE066-1FCF-B3F0-E256-6A326889DA75}"/>
              </a:ext>
            </a:extLst>
          </p:cNvPr>
          <p:cNvPicPr>
            <a:picLocks noChangeAspect="1"/>
          </p:cNvPicPr>
          <p:nvPr/>
        </p:nvPicPr>
        <p:blipFill>
          <a:blip r:embed="rId5"/>
          <a:stretch>
            <a:fillRect/>
          </a:stretch>
        </p:blipFill>
        <p:spPr>
          <a:xfrm>
            <a:off x="67030" y="5361565"/>
            <a:ext cx="12192000" cy="1285785"/>
          </a:xfrm>
          <a:prstGeom prst="rect">
            <a:avLst/>
          </a:prstGeom>
        </p:spPr>
      </p:pic>
      <p:pic>
        <p:nvPicPr>
          <p:cNvPr id="14" name="Picture 13">
            <a:extLst>
              <a:ext uri="{FF2B5EF4-FFF2-40B4-BE49-F238E27FC236}">
                <a16:creationId xmlns:a16="http://schemas.microsoft.com/office/drawing/2014/main" id="{9EF37E12-7759-5A24-CFA6-385225528C51}"/>
              </a:ext>
            </a:extLst>
          </p:cNvPr>
          <p:cNvPicPr>
            <a:picLocks noChangeAspect="1"/>
          </p:cNvPicPr>
          <p:nvPr/>
        </p:nvPicPr>
        <p:blipFill>
          <a:blip r:embed="rId6"/>
          <a:stretch>
            <a:fillRect/>
          </a:stretch>
        </p:blipFill>
        <p:spPr>
          <a:xfrm>
            <a:off x="9954354" y="1322191"/>
            <a:ext cx="2666667" cy="4390476"/>
          </a:xfrm>
          <a:prstGeom prst="rect">
            <a:avLst/>
          </a:prstGeom>
        </p:spPr>
      </p:pic>
    </p:spTree>
    <p:extLst>
      <p:ext uri="{BB962C8B-B14F-4D97-AF65-F5344CB8AC3E}">
        <p14:creationId xmlns:p14="http://schemas.microsoft.com/office/powerpoint/2010/main" val="3420563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13A8D-0423-4F74-BF1E-28F6AA8FD64E}"/>
              </a:ext>
            </a:extLst>
          </p:cNvPr>
          <p:cNvPicPr>
            <a:picLocks noChangeAspect="1"/>
          </p:cNvPicPr>
          <p:nvPr/>
        </p:nvPicPr>
        <p:blipFill>
          <a:blip r:embed="rId2"/>
          <a:stretch>
            <a:fillRect/>
          </a:stretch>
        </p:blipFill>
        <p:spPr>
          <a:xfrm>
            <a:off x="0" y="1878316"/>
            <a:ext cx="12192000" cy="4880064"/>
          </a:xfrm>
          <a:prstGeom prst="rect">
            <a:avLst/>
          </a:prstGeom>
        </p:spPr>
      </p:pic>
      <p:sp>
        <p:nvSpPr>
          <p:cNvPr id="4" name="TextBox 3">
            <a:extLst>
              <a:ext uri="{FF2B5EF4-FFF2-40B4-BE49-F238E27FC236}">
                <a16:creationId xmlns:a16="http://schemas.microsoft.com/office/drawing/2014/main" id="{CD9FD8A3-877D-3BC7-535F-D2BBD2F85D22}"/>
              </a:ext>
            </a:extLst>
          </p:cNvPr>
          <p:cNvSpPr txBox="1"/>
          <p:nvPr/>
        </p:nvSpPr>
        <p:spPr>
          <a:xfrm>
            <a:off x="175364" y="669976"/>
            <a:ext cx="11296389" cy="369332"/>
          </a:xfrm>
          <a:prstGeom prst="rect">
            <a:avLst/>
          </a:prstGeom>
          <a:noFill/>
        </p:spPr>
        <p:txBody>
          <a:bodyPr wrap="square">
            <a:spAutoFit/>
          </a:bodyPr>
          <a:lstStyle/>
          <a:p>
            <a:r>
              <a:rPr lang="en-US" dirty="0">
                <a:solidFill>
                  <a:schemeClr val="bg1"/>
                </a:solidFill>
              </a:rPr>
              <a:t>##### Select `calculate` and view the analysis methods and results.</a:t>
            </a:r>
          </a:p>
        </p:txBody>
      </p:sp>
    </p:spTree>
    <p:extLst>
      <p:ext uri="{BB962C8B-B14F-4D97-AF65-F5344CB8AC3E}">
        <p14:creationId xmlns:p14="http://schemas.microsoft.com/office/powerpoint/2010/main" val="62103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78E6F-47BF-9C0B-4A0A-DD820C57F416}"/>
              </a:ext>
            </a:extLst>
          </p:cNvPr>
          <p:cNvSpPr txBox="1"/>
          <p:nvPr/>
        </p:nvSpPr>
        <p:spPr>
          <a:xfrm>
            <a:off x="0" y="0"/>
            <a:ext cx="12191999" cy="1477328"/>
          </a:xfrm>
          <a:prstGeom prst="rect">
            <a:avLst/>
          </a:prstGeom>
          <a:noFill/>
        </p:spPr>
        <p:txBody>
          <a:bodyPr wrap="square" rtlCol="0">
            <a:spAutoFit/>
          </a:bodyPr>
          <a:lstStyle/>
          <a:p>
            <a:r>
              <a:rPr lang="en-US" dirty="0">
                <a:solidFill>
                  <a:schemeClr val="bg1"/>
                </a:solidFill>
              </a:rPr>
              <a:t># Explore the results</a:t>
            </a:r>
          </a:p>
          <a:p>
            <a:r>
              <a:rPr lang="en-US" dirty="0">
                <a:solidFill>
                  <a:schemeClr val="bg1"/>
                </a:solidFill>
              </a:rPr>
              <a:t>##### Create a `cumulative </a:t>
            </a:r>
            <a:r>
              <a:rPr lang="en-US" dirty="0" err="1">
                <a:solidFill>
                  <a:schemeClr val="bg1"/>
                </a:solidFill>
              </a:rPr>
              <a:t>screeplot</a:t>
            </a:r>
            <a:r>
              <a:rPr lang="en-US" dirty="0">
                <a:solidFill>
                  <a:schemeClr val="bg1"/>
                </a:solidFill>
              </a:rPr>
              <a:t>` to view the cumulative (sum) variance explained for the selected components. Note the first two principal components, principal plane, explain the major modes of variance in the data. However, to better reconstruct the full data enough components to reproduce at least 80% of </a:t>
            </a:r>
            <a:r>
              <a:rPr lang="en-US" dirty="0" err="1">
                <a:solidFill>
                  <a:schemeClr val="bg1"/>
                </a:solidFill>
              </a:rPr>
              <a:t>of</a:t>
            </a:r>
            <a:r>
              <a:rPr lang="en-US" dirty="0">
                <a:solidFill>
                  <a:schemeClr val="bg1"/>
                </a:solidFill>
              </a:rPr>
              <a:t> the variance (as denoted by the eigenvalues or cross-validated q2).</a:t>
            </a:r>
          </a:p>
        </p:txBody>
      </p:sp>
      <p:pic>
        <p:nvPicPr>
          <p:cNvPr id="4" name="Picture 3">
            <a:extLst>
              <a:ext uri="{FF2B5EF4-FFF2-40B4-BE49-F238E27FC236}">
                <a16:creationId xmlns:a16="http://schemas.microsoft.com/office/drawing/2014/main" id="{EDA495EB-C839-24A2-B309-64F702FBB3D8}"/>
              </a:ext>
            </a:extLst>
          </p:cNvPr>
          <p:cNvPicPr>
            <a:picLocks noChangeAspect="1"/>
          </p:cNvPicPr>
          <p:nvPr/>
        </p:nvPicPr>
        <p:blipFill>
          <a:blip r:embed="rId2"/>
          <a:stretch>
            <a:fillRect/>
          </a:stretch>
        </p:blipFill>
        <p:spPr>
          <a:xfrm>
            <a:off x="0" y="1465508"/>
            <a:ext cx="12192000" cy="3926984"/>
          </a:xfrm>
          <a:prstGeom prst="rect">
            <a:avLst/>
          </a:prstGeom>
        </p:spPr>
      </p:pic>
    </p:spTree>
    <p:extLst>
      <p:ext uri="{BB962C8B-B14F-4D97-AF65-F5344CB8AC3E}">
        <p14:creationId xmlns:p14="http://schemas.microsoft.com/office/powerpoint/2010/main" val="259004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5C35AA-4A78-B30F-22AE-BDC4F5695EF8}"/>
              </a:ext>
            </a:extLst>
          </p:cNvPr>
          <p:cNvSpPr txBox="1"/>
          <p:nvPr/>
        </p:nvSpPr>
        <p:spPr>
          <a:xfrm>
            <a:off x="0" y="0"/>
            <a:ext cx="12191999" cy="1200329"/>
          </a:xfrm>
          <a:prstGeom prst="rect">
            <a:avLst/>
          </a:prstGeom>
          <a:noFill/>
        </p:spPr>
        <p:txBody>
          <a:bodyPr wrap="square" rtlCol="0">
            <a:spAutoFit/>
          </a:bodyPr>
          <a:lstStyle/>
          <a:p>
            <a:r>
              <a:rPr lang="en-US" dirty="0">
                <a:solidFill>
                  <a:schemeClr val="bg1"/>
                </a:solidFill>
              </a:rPr>
              <a:t>##### Create a plot of sample (row) `scores` to view the cumulative (sum) variance explained for the selected components. Note the first two principal components, principal plane, explain the major modes of variance in the data. However, to better reconstruct the full data enough components to reproduce at least 80% of </a:t>
            </a:r>
            <a:r>
              <a:rPr lang="en-US" dirty="0" err="1">
                <a:solidFill>
                  <a:schemeClr val="bg1"/>
                </a:solidFill>
              </a:rPr>
              <a:t>of</a:t>
            </a:r>
            <a:r>
              <a:rPr lang="en-US" dirty="0">
                <a:solidFill>
                  <a:schemeClr val="bg1"/>
                </a:solidFill>
              </a:rPr>
              <a:t> the variance (as denoted by the eigenvalues or cross-validated q2).</a:t>
            </a:r>
          </a:p>
        </p:txBody>
      </p:sp>
      <p:pic>
        <p:nvPicPr>
          <p:cNvPr id="5" name="Picture 4">
            <a:extLst>
              <a:ext uri="{FF2B5EF4-FFF2-40B4-BE49-F238E27FC236}">
                <a16:creationId xmlns:a16="http://schemas.microsoft.com/office/drawing/2014/main" id="{34EA51F2-F214-C73D-D0B6-8F1AC716ECCC}"/>
              </a:ext>
            </a:extLst>
          </p:cNvPr>
          <p:cNvPicPr>
            <a:picLocks noChangeAspect="1"/>
          </p:cNvPicPr>
          <p:nvPr/>
        </p:nvPicPr>
        <p:blipFill>
          <a:blip r:embed="rId2"/>
          <a:stretch>
            <a:fillRect/>
          </a:stretch>
        </p:blipFill>
        <p:spPr>
          <a:xfrm>
            <a:off x="0" y="1916467"/>
            <a:ext cx="12192000" cy="4227566"/>
          </a:xfrm>
          <a:prstGeom prst="rect">
            <a:avLst/>
          </a:prstGeom>
        </p:spPr>
      </p:pic>
    </p:spTree>
    <p:extLst>
      <p:ext uri="{BB962C8B-B14F-4D97-AF65-F5344CB8AC3E}">
        <p14:creationId xmlns:p14="http://schemas.microsoft.com/office/powerpoint/2010/main" val="200967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BD202-345A-98D2-F64B-2C4E5A026E09}"/>
              </a:ext>
            </a:extLst>
          </p:cNvPr>
          <p:cNvPicPr>
            <a:picLocks noChangeAspect="1"/>
          </p:cNvPicPr>
          <p:nvPr/>
        </p:nvPicPr>
        <p:blipFill>
          <a:blip r:embed="rId2"/>
          <a:stretch>
            <a:fillRect/>
          </a:stretch>
        </p:blipFill>
        <p:spPr>
          <a:xfrm>
            <a:off x="0" y="2024960"/>
            <a:ext cx="12192000" cy="3993796"/>
          </a:xfrm>
          <a:prstGeom prst="rect">
            <a:avLst/>
          </a:prstGeom>
        </p:spPr>
      </p:pic>
      <p:sp>
        <p:nvSpPr>
          <p:cNvPr id="4" name="TextBox 3">
            <a:extLst>
              <a:ext uri="{FF2B5EF4-FFF2-40B4-BE49-F238E27FC236}">
                <a16:creationId xmlns:a16="http://schemas.microsoft.com/office/drawing/2014/main" id="{331F6121-505B-3C5F-76C8-CF6775ABC2C7}"/>
              </a:ext>
            </a:extLst>
          </p:cNvPr>
          <p:cNvSpPr txBox="1"/>
          <p:nvPr/>
        </p:nvSpPr>
        <p:spPr>
          <a:xfrm>
            <a:off x="0" y="0"/>
            <a:ext cx="12191999" cy="1200329"/>
          </a:xfrm>
          <a:prstGeom prst="rect">
            <a:avLst/>
          </a:prstGeom>
          <a:noFill/>
        </p:spPr>
        <p:txBody>
          <a:bodyPr wrap="square" rtlCol="0">
            <a:spAutoFit/>
          </a:bodyPr>
          <a:lstStyle/>
          <a:p>
            <a:r>
              <a:rPr lang="en-US" dirty="0">
                <a:solidFill>
                  <a:schemeClr val="bg1"/>
                </a:solidFill>
              </a:rPr>
              <a:t>##### Create a `diagnostic` plot to overview extreme (leverage) and intermediate (</a:t>
            </a:r>
            <a:r>
              <a:rPr lang="en-US" dirty="0" err="1">
                <a:solidFill>
                  <a:schemeClr val="bg1"/>
                </a:solidFill>
              </a:rPr>
              <a:t>DmodX</a:t>
            </a:r>
            <a:r>
              <a:rPr lang="en-US" dirty="0">
                <a:solidFill>
                  <a:schemeClr val="bg1"/>
                </a:solidFill>
              </a:rPr>
              <a:t>) sample outliers. Leverage corresponds to sample outliers in the principal plane and </a:t>
            </a:r>
            <a:r>
              <a:rPr lang="en-US" dirty="0" err="1">
                <a:solidFill>
                  <a:schemeClr val="bg1"/>
                </a:solidFill>
              </a:rPr>
              <a:t>DmodX</a:t>
            </a:r>
            <a:r>
              <a:rPr lang="en-US" dirty="0">
                <a:solidFill>
                  <a:schemeClr val="bg1"/>
                </a:solidFill>
              </a:rPr>
              <a:t> samples which are far in the projection (orthogonal) to the principal plane. Any samples with high leverage and </a:t>
            </a:r>
            <a:r>
              <a:rPr lang="en-US" dirty="0" err="1">
                <a:solidFill>
                  <a:schemeClr val="bg1"/>
                </a:solidFill>
              </a:rPr>
              <a:t>DmodX</a:t>
            </a:r>
            <a:r>
              <a:rPr lang="en-US" dirty="0">
                <a:solidFill>
                  <a:schemeClr val="bg1"/>
                </a:solidFill>
              </a:rPr>
              <a:t> may need to be removed to improve the model fit of projection pursuits like PCA.</a:t>
            </a:r>
          </a:p>
        </p:txBody>
      </p:sp>
    </p:spTree>
    <p:extLst>
      <p:ext uri="{BB962C8B-B14F-4D97-AF65-F5344CB8AC3E}">
        <p14:creationId xmlns:p14="http://schemas.microsoft.com/office/powerpoint/2010/main" val="196349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A35339-4261-EBBC-7A98-1E4DB2B7434F}"/>
              </a:ext>
            </a:extLst>
          </p:cNvPr>
          <p:cNvSpPr txBox="1"/>
          <p:nvPr/>
        </p:nvSpPr>
        <p:spPr>
          <a:xfrm>
            <a:off x="0" y="0"/>
            <a:ext cx="12191999" cy="1477328"/>
          </a:xfrm>
          <a:prstGeom prst="rect">
            <a:avLst/>
          </a:prstGeom>
          <a:noFill/>
        </p:spPr>
        <p:txBody>
          <a:bodyPr wrap="square" rtlCol="0">
            <a:spAutoFit/>
          </a:bodyPr>
          <a:lstStyle/>
          <a:p>
            <a:r>
              <a:rPr lang="en-US" dirty="0">
                <a:solidFill>
                  <a:schemeClr val="bg1"/>
                </a:solidFill>
              </a:rPr>
              <a:t>##### Create a `loadings` plot to view variable contributions to samples `scores`. Use the [labels]{.</a:t>
            </a:r>
            <a:r>
              <a:rPr lang="en-US" dirty="0" err="1">
                <a:solidFill>
                  <a:schemeClr val="bg1"/>
                </a:solidFill>
              </a:rPr>
              <a:t>txbox_blue</a:t>
            </a:r>
            <a:r>
              <a:rPr lang="en-US" dirty="0">
                <a:solidFill>
                  <a:schemeClr val="bg1"/>
                </a:solidFill>
              </a:rPr>
              <a:t>} to specify variable names and text size. Variables with large loadings on the x-axis or y-axis have the largest contribution to defining sample scores in the x-axis and y-axis, respectively. For example the following plot suggests that as sample scores move left on the x-axis the contain larger amounts of 1,5-anhydroglucitol. Variable loadings can be colored base on variable meta data. For example, we can view which variables displayed significant differences for `</a:t>
            </a:r>
            <a:r>
              <a:rPr lang="en-US" dirty="0" err="1">
                <a:solidFill>
                  <a:schemeClr val="bg1"/>
                </a:solidFill>
              </a:rPr>
              <a:t>class`</a:t>
            </a:r>
            <a:r>
              <a:rPr lang="en-US" dirty="0">
                <a:solidFill>
                  <a:schemeClr val="bg1"/>
                </a:solidFill>
              </a:rPr>
              <a:t> based on the statistical test (shown in green).</a:t>
            </a:r>
          </a:p>
        </p:txBody>
      </p:sp>
      <p:pic>
        <p:nvPicPr>
          <p:cNvPr id="6" name="Picture 5">
            <a:extLst>
              <a:ext uri="{FF2B5EF4-FFF2-40B4-BE49-F238E27FC236}">
                <a16:creationId xmlns:a16="http://schemas.microsoft.com/office/drawing/2014/main" id="{A745558E-8ACE-C1F1-B39B-8EF6E5739384}"/>
              </a:ext>
            </a:extLst>
          </p:cNvPr>
          <p:cNvPicPr>
            <a:picLocks noChangeAspect="1"/>
          </p:cNvPicPr>
          <p:nvPr/>
        </p:nvPicPr>
        <p:blipFill>
          <a:blip r:embed="rId2"/>
          <a:stretch>
            <a:fillRect/>
          </a:stretch>
        </p:blipFill>
        <p:spPr>
          <a:xfrm>
            <a:off x="0" y="2355489"/>
            <a:ext cx="12192000" cy="3975822"/>
          </a:xfrm>
          <a:prstGeom prst="rect">
            <a:avLst/>
          </a:prstGeom>
        </p:spPr>
      </p:pic>
    </p:spTree>
    <p:extLst>
      <p:ext uri="{BB962C8B-B14F-4D97-AF65-F5344CB8AC3E}">
        <p14:creationId xmlns:p14="http://schemas.microsoft.com/office/powerpoint/2010/main" val="100442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06F203-15E4-D825-E3B5-8C6D63AC1987}"/>
              </a:ext>
            </a:extLst>
          </p:cNvPr>
          <p:cNvPicPr>
            <a:picLocks noChangeAspect="1"/>
          </p:cNvPicPr>
          <p:nvPr/>
        </p:nvPicPr>
        <p:blipFill>
          <a:blip r:embed="rId2"/>
          <a:stretch>
            <a:fillRect/>
          </a:stretch>
        </p:blipFill>
        <p:spPr>
          <a:xfrm>
            <a:off x="-1" y="2268399"/>
            <a:ext cx="12192000" cy="5441371"/>
          </a:xfrm>
          <a:prstGeom prst="rect">
            <a:avLst/>
          </a:prstGeom>
        </p:spPr>
      </p:pic>
      <p:sp>
        <p:nvSpPr>
          <p:cNvPr id="4" name="TextBox 3">
            <a:extLst>
              <a:ext uri="{FF2B5EF4-FFF2-40B4-BE49-F238E27FC236}">
                <a16:creationId xmlns:a16="http://schemas.microsoft.com/office/drawing/2014/main" id="{9F6B9423-1568-7F47-DE5B-2AB58D9B60E2}"/>
              </a:ext>
            </a:extLst>
          </p:cNvPr>
          <p:cNvSpPr txBox="1"/>
          <p:nvPr/>
        </p:nvSpPr>
        <p:spPr>
          <a:xfrm>
            <a:off x="0" y="0"/>
            <a:ext cx="12191999" cy="1200329"/>
          </a:xfrm>
          <a:prstGeom prst="rect">
            <a:avLst/>
          </a:prstGeom>
          <a:noFill/>
        </p:spPr>
        <p:txBody>
          <a:bodyPr wrap="square" rtlCol="0">
            <a:spAutoFit/>
          </a:bodyPr>
          <a:lstStyle/>
          <a:p>
            <a:r>
              <a:rPr lang="en-US" dirty="0">
                <a:solidFill>
                  <a:schemeClr val="bg1"/>
                </a:solidFill>
              </a:rPr>
              <a:t>##### Create a `biplot` which overlays samples `scores` and variable `loadings`. This plot can be used to get an overview of the variable abundance among samples as encoded by the PCA. For examples, diabetic samples generally have high amounts of 1,5,-anhydroglucitol (the reverse can be said of non-diabetic samples) and diabetic samples have high amounts of 2-hydroxybutanoic acid (the reverse can be said of diabetic samples).</a:t>
            </a:r>
          </a:p>
        </p:txBody>
      </p:sp>
    </p:spTree>
    <p:extLst>
      <p:ext uri="{BB962C8B-B14F-4D97-AF65-F5344CB8AC3E}">
        <p14:creationId xmlns:p14="http://schemas.microsoft.com/office/powerpoint/2010/main" val="343181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6B347-2B19-DD46-9F82-3F0521652B65}"/>
              </a:ext>
            </a:extLst>
          </p:cNvPr>
          <p:cNvPicPr>
            <a:picLocks noChangeAspect="1"/>
          </p:cNvPicPr>
          <p:nvPr/>
        </p:nvPicPr>
        <p:blipFill>
          <a:blip r:embed="rId2"/>
          <a:stretch>
            <a:fillRect/>
          </a:stretch>
        </p:blipFill>
        <p:spPr>
          <a:xfrm>
            <a:off x="491392" y="2877855"/>
            <a:ext cx="2190476" cy="2285714"/>
          </a:xfrm>
          <a:prstGeom prst="rect">
            <a:avLst/>
          </a:prstGeom>
        </p:spPr>
      </p:pic>
      <p:sp>
        <p:nvSpPr>
          <p:cNvPr id="4" name="TextBox 3">
            <a:extLst>
              <a:ext uri="{FF2B5EF4-FFF2-40B4-BE49-F238E27FC236}">
                <a16:creationId xmlns:a16="http://schemas.microsoft.com/office/drawing/2014/main" id="{2E0F5248-40EA-3B06-BFFE-F55D2E449E25}"/>
              </a:ext>
            </a:extLst>
          </p:cNvPr>
          <p:cNvSpPr txBox="1"/>
          <p:nvPr/>
        </p:nvSpPr>
        <p:spPr>
          <a:xfrm>
            <a:off x="0" y="0"/>
            <a:ext cx="12191999" cy="646331"/>
          </a:xfrm>
          <a:prstGeom prst="rect">
            <a:avLst/>
          </a:prstGeom>
          <a:noFill/>
        </p:spPr>
        <p:txBody>
          <a:bodyPr wrap="square" rtlCol="0">
            <a:spAutoFit/>
          </a:bodyPr>
          <a:lstStyle/>
          <a:p>
            <a:r>
              <a:rPr lang="en-US" dirty="0">
                <a:solidFill>
                  <a:schemeClr val="bg1"/>
                </a:solidFill>
              </a:rPr>
              <a:t>##### Customize plots by specifying which components to view. Which groups to base point colors on and their border. As well as point size and transparency. The labels menu can be used to modify point labels text and size and the legend title.</a:t>
            </a:r>
          </a:p>
        </p:txBody>
      </p:sp>
      <p:pic>
        <p:nvPicPr>
          <p:cNvPr id="6" name="Picture 5">
            <a:extLst>
              <a:ext uri="{FF2B5EF4-FFF2-40B4-BE49-F238E27FC236}">
                <a16:creationId xmlns:a16="http://schemas.microsoft.com/office/drawing/2014/main" id="{D6F8F22B-FAB7-9BC2-89F2-4746126F3125}"/>
              </a:ext>
            </a:extLst>
          </p:cNvPr>
          <p:cNvPicPr>
            <a:picLocks noChangeAspect="1"/>
          </p:cNvPicPr>
          <p:nvPr/>
        </p:nvPicPr>
        <p:blipFill>
          <a:blip r:embed="rId3"/>
          <a:stretch>
            <a:fillRect/>
          </a:stretch>
        </p:blipFill>
        <p:spPr>
          <a:xfrm>
            <a:off x="3472069" y="2761472"/>
            <a:ext cx="2266667" cy="2323809"/>
          </a:xfrm>
          <a:prstGeom prst="rect">
            <a:avLst/>
          </a:prstGeom>
        </p:spPr>
      </p:pic>
      <p:pic>
        <p:nvPicPr>
          <p:cNvPr id="8" name="Picture 7">
            <a:extLst>
              <a:ext uri="{FF2B5EF4-FFF2-40B4-BE49-F238E27FC236}">
                <a16:creationId xmlns:a16="http://schemas.microsoft.com/office/drawing/2014/main" id="{5249EC66-6DEC-D685-E574-1852D8E78DEC}"/>
              </a:ext>
            </a:extLst>
          </p:cNvPr>
          <p:cNvPicPr>
            <a:picLocks noChangeAspect="1"/>
          </p:cNvPicPr>
          <p:nvPr/>
        </p:nvPicPr>
        <p:blipFill>
          <a:blip r:embed="rId4"/>
          <a:stretch>
            <a:fillRect/>
          </a:stretch>
        </p:blipFill>
        <p:spPr>
          <a:xfrm>
            <a:off x="6303469" y="2877855"/>
            <a:ext cx="2190476" cy="2247619"/>
          </a:xfrm>
          <a:prstGeom prst="rect">
            <a:avLst/>
          </a:prstGeom>
        </p:spPr>
      </p:pic>
      <p:pic>
        <p:nvPicPr>
          <p:cNvPr id="10" name="Picture 9">
            <a:extLst>
              <a:ext uri="{FF2B5EF4-FFF2-40B4-BE49-F238E27FC236}">
                <a16:creationId xmlns:a16="http://schemas.microsoft.com/office/drawing/2014/main" id="{813103FF-2340-795B-C3BC-A36706B72C9D}"/>
              </a:ext>
            </a:extLst>
          </p:cNvPr>
          <p:cNvPicPr>
            <a:picLocks noChangeAspect="1"/>
          </p:cNvPicPr>
          <p:nvPr/>
        </p:nvPicPr>
        <p:blipFill>
          <a:blip r:embed="rId5"/>
          <a:stretch>
            <a:fillRect/>
          </a:stretch>
        </p:blipFill>
        <p:spPr>
          <a:xfrm>
            <a:off x="9058678" y="2056954"/>
            <a:ext cx="2200000" cy="3295238"/>
          </a:xfrm>
          <a:prstGeom prst="rect">
            <a:avLst/>
          </a:prstGeom>
        </p:spPr>
      </p:pic>
    </p:spTree>
    <p:extLst>
      <p:ext uri="{BB962C8B-B14F-4D97-AF65-F5344CB8AC3E}">
        <p14:creationId xmlns:p14="http://schemas.microsoft.com/office/powerpoint/2010/main" val="71342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515ED-EDB1-14CF-B1FB-F3EF19D5F351}"/>
              </a:ext>
            </a:extLst>
          </p:cNvPr>
          <p:cNvPicPr>
            <a:picLocks noChangeAspect="1"/>
          </p:cNvPicPr>
          <p:nvPr/>
        </p:nvPicPr>
        <p:blipFill>
          <a:blip r:embed="rId2"/>
          <a:stretch>
            <a:fillRect/>
          </a:stretch>
        </p:blipFill>
        <p:spPr>
          <a:xfrm>
            <a:off x="0" y="1209450"/>
            <a:ext cx="12192000" cy="5648550"/>
          </a:xfrm>
          <a:prstGeom prst="rect">
            <a:avLst/>
          </a:prstGeom>
        </p:spPr>
      </p:pic>
    </p:spTree>
    <p:extLst>
      <p:ext uri="{BB962C8B-B14F-4D97-AF65-F5344CB8AC3E}">
        <p14:creationId xmlns:p14="http://schemas.microsoft.com/office/powerpoint/2010/main" val="257466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5722E8-70E0-07C5-2C8F-F995F5FE1A62}"/>
              </a:ext>
            </a:extLst>
          </p:cNvPr>
          <p:cNvSpPr txBox="1"/>
          <p:nvPr/>
        </p:nvSpPr>
        <p:spPr>
          <a:xfrm>
            <a:off x="87683" y="239793"/>
            <a:ext cx="2492679" cy="1754326"/>
          </a:xfrm>
          <a:prstGeom prst="rect">
            <a:avLst/>
          </a:prstGeom>
          <a:noFill/>
        </p:spPr>
        <p:txBody>
          <a:bodyPr wrap="square">
            <a:spAutoFit/>
          </a:bodyPr>
          <a:lstStyle/>
          <a:p>
            <a:r>
              <a:rPr lang="en-US" dirty="0">
                <a:solidFill>
                  <a:schemeClr val="bg1"/>
                </a:solidFill>
              </a:rPr>
              <a:t>##### Save the results for later analyses.  This will save the principal component `scores’, sample `leverage` and `</a:t>
            </a:r>
            <a:r>
              <a:rPr lang="en-US" dirty="0" err="1">
                <a:solidFill>
                  <a:schemeClr val="bg1"/>
                </a:solidFill>
              </a:rPr>
              <a:t>DmodX</a:t>
            </a:r>
            <a:r>
              <a:rPr lang="en-US" dirty="0">
                <a:solidFill>
                  <a:schemeClr val="bg1"/>
                </a:solidFill>
              </a:rPr>
              <a:t>`.</a:t>
            </a:r>
          </a:p>
        </p:txBody>
      </p:sp>
      <p:pic>
        <p:nvPicPr>
          <p:cNvPr id="4" name="Picture 3">
            <a:extLst>
              <a:ext uri="{FF2B5EF4-FFF2-40B4-BE49-F238E27FC236}">
                <a16:creationId xmlns:a16="http://schemas.microsoft.com/office/drawing/2014/main" id="{A18C119F-141A-B121-BB7B-2388B27A0AC0}"/>
              </a:ext>
            </a:extLst>
          </p:cNvPr>
          <p:cNvPicPr>
            <a:picLocks noChangeAspect="1"/>
          </p:cNvPicPr>
          <p:nvPr/>
        </p:nvPicPr>
        <p:blipFill>
          <a:blip r:embed="rId2"/>
          <a:stretch>
            <a:fillRect/>
          </a:stretch>
        </p:blipFill>
        <p:spPr>
          <a:xfrm>
            <a:off x="3332731" y="239793"/>
            <a:ext cx="2495238" cy="1542857"/>
          </a:xfrm>
          <a:prstGeom prst="rect">
            <a:avLst/>
          </a:prstGeom>
        </p:spPr>
      </p:pic>
    </p:spTree>
    <p:extLst>
      <p:ext uri="{BB962C8B-B14F-4D97-AF65-F5344CB8AC3E}">
        <p14:creationId xmlns:p14="http://schemas.microsoft.com/office/powerpoint/2010/main" val="129422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B554F-AA9A-214E-DFB0-6C7DCE3D13E7}"/>
              </a:ext>
            </a:extLst>
          </p:cNvPr>
          <p:cNvPicPr>
            <a:picLocks noChangeAspect="1"/>
          </p:cNvPicPr>
          <p:nvPr/>
        </p:nvPicPr>
        <p:blipFill>
          <a:blip r:embed="rId2"/>
          <a:stretch>
            <a:fillRect/>
          </a:stretch>
        </p:blipFill>
        <p:spPr>
          <a:xfrm>
            <a:off x="0" y="921224"/>
            <a:ext cx="12192000" cy="5936776"/>
          </a:xfrm>
          <a:prstGeom prst="rect">
            <a:avLst/>
          </a:prstGeom>
        </p:spPr>
      </p:pic>
      <p:pic>
        <p:nvPicPr>
          <p:cNvPr id="5" name="Picture 4">
            <a:extLst>
              <a:ext uri="{FF2B5EF4-FFF2-40B4-BE49-F238E27FC236}">
                <a16:creationId xmlns:a16="http://schemas.microsoft.com/office/drawing/2014/main" id="{6697505D-292B-F8F6-460A-FCAAD8AAF1BF}"/>
              </a:ext>
            </a:extLst>
          </p:cNvPr>
          <p:cNvPicPr>
            <a:picLocks noChangeAspect="1"/>
          </p:cNvPicPr>
          <p:nvPr/>
        </p:nvPicPr>
        <p:blipFill>
          <a:blip r:embed="rId3"/>
          <a:stretch>
            <a:fillRect/>
          </a:stretch>
        </p:blipFill>
        <p:spPr>
          <a:xfrm>
            <a:off x="9152572" y="550821"/>
            <a:ext cx="2504762" cy="2123810"/>
          </a:xfrm>
          <a:prstGeom prst="rect">
            <a:avLst/>
          </a:prstGeom>
        </p:spPr>
      </p:pic>
    </p:spTree>
    <p:extLst>
      <p:ext uri="{BB962C8B-B14F-4D97-AF65-F5344CB8AC3E}">
        <p14:creationId xmlns:p14="http://schemas.microsoft.com/office/powerpoint/2010/main" val="416174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41CD9B-621A-23B7-838E-57B1710BC1F4}"/>
              </a:ext>
            </a:extLst>
          </p:cNvPr>
          <p:cNvSpPr txBox="1"/>
          <p:nvPr/>
        </p:nvSpPr>
        <p:spPr>
          <a:xfrm>
            <a:off x="0" y="265558"/>
            <a:ext cx="2605414" cy="3970318"/>
          </a:xfrm>
          <a:prstGeom prst="rect">
            <a:avLst/>
          </a:prstGeom>
          <a:noFill/>
        </p:spPr>
        <p:txBody>
          <a:bodyPr wrap="square">
            <a:spAutoFit/>
          </a:bodyPr>
          <a:lstStyle/>
          <a:p>
            <a:r>
              <a:rPr lang="en-US" dirty="0">
                <a:solidFill>
                  <a:schemeClr val="bg1"/>
                </a:solidFill>
              </a:rPr>
              <a:t>##### Explore the results.</a:t>
            </a:r>
          </a:p>
          <a:p>
            <a:endParaRPr lang="en-US" dirty="0">
              <a:solidFill>
                <a:schemeClr val="bg1"/>
              </a:solidFill>
            </a:endParaRPr>
          </a:p>
          <a:p>
            <a:r>
              <a:rPr lang="en-US" dirty="0">
                <a:solidFill>
                  <a:schemeClr val="bg1"/>
                </a:solidFill>
              </a:rPr>
              <a:t>##### View the dimensions for the created data assets.</a:t>
            </a:r>
          </a:p>
          <a:p>
            <a:endParaRPr lang="en-US" dirty="0">
              <a:solidFill>
                <a:schemeClr val="bg1"/>
              </a:solidFill>
            </a:endParaRPr>
          </a:p>
          <a:p>
            <a:r>
              <a:rPr lang="en-US" dirty="0">
                <a:solidFill>
                  <a:schemeClr val="bg1"/>
                </a:solidFill>
              </a:rPr>
              <a:t>##### Over view missing values for each sample (row) and variable. Connected lines show missing values for the same sample for multiple variables.</a:t>
            </a:r>
          </a:p>
          <a:p>
            <a:endParaRPr lang="en-US" dirty="0">
              <a:solidFill>
                <a:schemeClr val="bg1"/>
              </a:solidFill>
            </a:endParaRPr>
          </a:p>
        </p:txBody>
      </p:sp>
      <p:pic>
        <p:nvPicPr>
          <p:cNvPr id="5" name="Picture 4">
            <a:extLst>
              <a:ext uri="{FF2B5EF4-FFF2-40B4-BE49-F238E27FC236}">
                <a16:creationId xmlns:a16="http://schemas.microsoft.com/office/drawing/2014/main" id="{A0B26612-EC59-8420-C34E-02C2999CE241}"/>
              </a:ext>
            </a:extLst>
          </p:cNvPr>
          <p:cNvPicPr>
            <a:picLocks noChangeAspect="1"/>
          </p:cNvPicPr>
          <p:nvPr/>
        </p:nvPicPr>
        <p:blipFill>
          <a:blip r:embed="rId2"/>
          <a:stretch>
            <a:fillRect/>
          </a:stretch>
        </p:blipFill>
        <p:spPr>
          <a:xfrm>
            <a:off x="3494762" y="-214496"/>
            <a:ext cx="12192000" cy="4125343"/>
          </a:xfrm>
          <a:prstGeom prst="rect">
            <a:avLst/>
          </a:prstGeom>
        </p:spPr>
      </p:pic>
      <p:pic>
        <p:nvPicPr>
          <p:cNvPr id="9" name="Picture 8">
            <a:extLst>
              <a:ext uri="{FF2B5EF4-FFF2-40B4-BE49-F238E27FC236}">
                <a16:creationId xmlns:a16="http://schemas.microsoft.com/office/drawing/2014/main" id="{FBC5BE4C-DF15-9F0B-0D76-8129A3C84365}"/>
              </a:ext>
            </a:extLst>
          </p:cNvPr>
          <p:cNvPicPr>
            <a:picLocks noChangeAspect="1"/>
          </p:cNvPicPr>
          <p:nvPr/>
        </p:nvPicPr>
        <p:blipFill rotWithShape="1">
          <a:blip r:embed="rId3"/>
          <a:srcRect t="1629"/>
          <a:stretch/>
        </p:blipFill>
        <p:spPr>
          <a:xfrm>
            <a:off x="3494762" y="4107186"/>
            <a:ext cx="12192000" cy="3970318"/>
          </a:xfrm>
          <a:prstGeom prst="rect">
            <a:avLst/>
          </a:prstGeom>
        </p:spPr>
      </p:pic>
    </p:spTree>
    <p:extLst>
      <p:ext uri="{BB962C8B-B14F-4D97-AF65-F5344CB8AC3E}">
        <p14:creationId xmlns:p14="http://schemas.microsoft.com/office/powerpoint/2010/main" val="3214805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70C06-6C3D-5EFF-8C23-5B502EECB437}"/>
              </a:ext>
            </a:extLst>
          </p:cNvPr>
          <p:cNvPicPr>
            <a:picLocks noChangeAspect="1"/>
          </p:cNvPicPr>
          <p:nvPr/>
        </p:nvPicPr>
        <p:blipFill>
          <a:blip r:embed="rId2"/>
          <a:stretch>
            <a:fillRect/>
          </a:stretch>
        </p:blipFill>
        <p:spPr>
          <a:xfrm>
            <a:off x="8896773" y="205190"/>
            <a:ext cx="2590476" cy="6447619"/>
          </a:xfrm>
          <a:prstGeom prst="rect">
            <a:avLst/>
          </a:prstGeom>
        </p:spPr>
      </p:pic>
      <p:sp>
        <p:nvSpPr>
          <p:cNvPr id="4" name="TextBox 3">
            <a:extLst>
              <a:ext uri="{FF2B5EF4-FFF2-40B4-BE49-F238E27FC236}">
                <a16:creationId xmlns:a16="http://schemas.microsoft.com/office/drawing/2014/main" id="{30D0D3CA-4B83-F973-F3C8-8A350E680457}"/>
              </a:ext>
            </a:extLst>
          </p:cNvPr>
          <p:cNvSpPr txBox="1"/>
          <p:nvPr/>
        </p:nvSpPr>
        <p:spPr>
          <a:xfrm>
            <a:off x="1" y="0"/>
            <a:ext cx="4847572" cy="5632311"/>
          </a:xfrm>
          <a:prstGeom prst="rect">
            <a:avLst/>
          </a:prstGeom>
          <a:noFill/>
        </p:spPr>
        <p:txBody>
          <a:bodyPr wrap="square" rtlCol="0">
            <a:spAutoFit/>
          </a:bodyPr>
          <a:lstStyle/>
          <a:p>
            <a:r>
              <a:rPr lang="en-US" dirty="0">
                <a:solidFill>
                  <a:schemeClr val="bg1"/>
                </a:solidFill>
              </a:rPr>
              <a:t># Use the [Model &gt;&gt; model]{.</a:t>
            </a:r>
            <a:r>
              <a:rPr lang="en-US" dirty="0" err="1">
                <a:solidFill>
                  <a:schemeClr val="bg1"/>
                </a:solidFill>
              </a:rPr>
              <a:t>txbox_green</a:t>
            </a:r>
            <a:r>
              <a:rPr lang="en-US" dirty="0">
                <a:solidFill>
                  <a:schemeClr val="bg1"/>
                </a:solidFill>
              </a:rPr>
              <a:t>} module to create a machine learning-based predictive model. Models are useful for identifying how well the data can classify groups(classification) or predict continuous variables (regression). Model variable importance and coefficient weights are useful for determining the contribution of each variable to the model performance.</a:t>
            </a:r>
          </a:p>
          <a:p>
            <a:r>
              <a:rPr lang="en-US" dirty="0">
                <a:solidFill>
                  <a:schemeClr val="bg1"/>
                </a:solidFill>
              </a:rPr>
              <a:t> </a:t>
            </a:r>
          </a:p>
          <a:p>
            <a:r>
              <a:rPr lang="en-US" dirty="0">
                <a:solidFill>
                  <a:schemeClr val="bg1"/>
                </a:solidFill>
              </a:rPr>
              <a:t>##### Specify the variable to be predicted by using the [data]{.</a:t>
            </a:r>
            <a:r>
              <a:rPr lang="en-US" dirty="0" err="1">
                <a:solidFill>
                  <a:schemeClr val="bg1"/>
                </a:solidFill>
              </a:rPr>
              <a:t>txbox_blue</a:t>
            </a:r>
            <a:r>
              <a:rPr lang="en-US" dirty="0">
                <a:solidFill>
                  <a:schemeClr val="bg1"/>
                </a:solidFill>
              </a:rPr>
              <a:t>} menu and selecting a `regression` (continuous numeric variable) or classification (factor or discreet). Next, select the variables to build the model and optionally filter options based on previous analyses. The following example shows how to select only significant variables based on statistical analysis.</a:t>
            </a:r>
          </a:p>
          <a:p>
            <a:endParaRPr lang="en-US" dirty="0">
              <a:solidFill>
                <a:schemeClr val="bg1"/>
              </a:solidFill>
            </a:endParaRPr>
          </a:p>
          <a:p>
            <a:r>
              <a:rPr lang="en-US" dirty="0">
                <a:solidFill>
                  <a:schemeClr val="bg1"/>
                </a:solidFill>
              </a:rPr>
              <a:t>##### </a:t>
            </a:r>
          </a:p>
        </p:txBody>
      </p:sp>
    </p:spTree>
    <p:extLst>
      <p:ext uri="{BB962C8B-B14F-4D97-AF65-F5344CB8AC3E}">
        <p14:creationId xmlns:p14="http://schemas.microsoft.com/office/powerpoint/2010/main" val="12744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83EF2F-6F9F-765E-570E-84DE7E2F3164}"/>
              </a:ext>
            </a:extLst>
          </p:cNvPr>
          <p:cNvSpPr txBox="1"/>
          <p:nvPr/>
        </p:nvSpPr>
        <p:spPr>
          <a:xfrm>
            <a:off x="1" y="0"/>
            <a:ext cx="4847572" cy="5078313"/>
          </a:xfrm>
          <a:prstGeom prst="rect">
            <a:avLst/>
          </a:prstGeom>
          <a:noFill/>
        </p:spPr>
        <p:txBody>
          <a:bodyPr wrap="square" rtlCol="0">
            <a:spAutoFit/>
          </a:bodyPr>
          <a:lstStyle/>
          <a:p>
            <a:r>
              <a:rPr lang="en-US" dirty="0">
                <a:solidFill>
                  <a:schemeClr val="bg1"/>
                </a:solidFill>
              </a:rPr>
              <a:t>##### Use the [model]{.</a:t>
            </a:r>
            <a:r>
              <a:rPr lang="en-US" dirty="0" err="1">
                <a:solidFill>
                  <a:schemeClr val="bg1"/>
                </a:solidFill>
              </a:rPr>
              <a:t>txbox_blue</a:t>
            </a:r>
            <a:r>
              <a:rPr lang="en-US" dirty="0">
                <a:solidFill>
                  <a:schemeClr val="bg1"/>
                </a:solidFill>
              </a:rPr>
              <a:t>} menu to specify the modeling algorithm. Use `tune model` to specify how to tune model hyperparameters, where auto will create a `grid` of size `grid size` of all possible hyperparameter options for the selected algorithm. Select the `metric` to use to evaluate the model quality and select optimal hyperparameters.  Use the optimize for option to show relevant information for the training or test data (recommended). Note, you can select  multiple model algorithms to calculate and select optimal models from.</a:t>
            </a:r>
          </a:p>
          <a:p>
            <a:endParaRPr lang="en-US" dirty="0">
              <a:solidFill>
                <a:schemeClr val="bg1"/>
              </a:solidFill>
            </a:endParaRPr>
          </a:p>
          <a:p>
            <a:r>
              <a:rPr lang="en-US" dirty="0">
                <a:solidFill>
                  <a:schemeClr val="bg1"/>
                </a:solidFill>
              </a:rPr>
              <a:t>##### Use the [train control]{.</a:t>
            </a:r>
            <a:r>
              <a:rPr lang="en-US" dirty="0" err="1">
                <a:solidFill>
                  <a:schemeClr val="bg1"/>
                </a:solidFill>
              </a:rPr>
              <a:t>txbox_blue</a:t>
            </a:r>
            <a:r>
              <a:rPr lang="en-US" dirty="0">
                <a:solidFill>
                  <a:schemeClr val="bg1"/>
                </a:solidFill>
              </a:rPr>
              <a:t>} menu to specify the proportion of the data to use to train and test the model. Optionally select to manually define the model cross-validation options used during model training and scoring.</a:t>
            </a:r>
          </a:p>
        </p:txBody>
      </p:sp>
      <p:pic>
        <p:nvPicPr>
          <p:cNvPr id="6" name="Picture 5">
            <a:extLst>
              <a:ext uri="{FF2B5EF4-FFF2-40B4-BE49-F238E27FC236}">
                <a16:creationId xmlns:a16="http://schemas.microsoft.com/office/drawing/2014/main" id="{1ABF1530-CA46-9D64-4780-5BC3F0E8BF31}"/>
              </a:ext>
            </a:extLst>
          </p:cNvPr>
          <p:cNvPicPr>
            <a:picLocks noChangeAspect="1"/>
          </p:cNvPicPr>
          <p:nvPr/>
        </p:nvPicPr>
        <p:blipFill>
          <a:blip r:embed="rId2"/>
          <a:stretch>
            <a:fillRect/>
          </a:stretch>
        </p:blipFill>
        <p:spPr>
          <a:xfrm>
            <a:off x="5477685" y="217128"/>
            <a:ext cx="2514286" cy="4038095"/>
          </a:xfrm>
          <a:prstGeom prst="rect">
            <a:avLst/>
          </a:prstGeom>
        </p:spPr>
      </p:pic>
      <p:pic>
        <p:nvPicPr>
          <p:cNvPr id="8" name="Picture 7">
            <a:extLst>
              <a:ext uri="{FF2B5EF4-FFF2-40B4-BE49-F238E27FC236}">
                <a16:creationId xmlns:a16="http://schemas.microsoft.com/office/drawing/2014/main" id="{A1E34B5A-9849-0AB2-91C6-6BA4C73D5AB8}"/>
              </a:ext>
            </a:extLst>
          </p:cNvPr>
          <p:cNvPicPr>
            <a:picLocks noChangeAspect="1"/>
          </p:cNvPicPr>
          <p:nvPr/>
        </p:nvPicPr>
        <p:blipFill>
          <a:blip r:embed="rId3"/>
          <a:stretch>
            <a:fillRect/>
          </a:stretch>
        </p:blipFill>
        <p:spPr>
          <a:xfrm>
            <a:off x="8255459" y="641247"/>
            <a:ext cx="2495238" cy="2914286"/>
          </a:xfrm>
          <a:prstGeom prst="rect">
            <a:avLst/>
          </a:prstGeom>
        </p:spPr>
      </p:pic>
    </p:spTree>
    <p:extLst>
      <p:ext uri="{BB962C8B-B14F-4D97-AF65-F5344CB8AC3E}">
        <p14:creationId xmlns:p14="http://schemas.microsoft.com/office/powerpoint/2010/main" val="2973597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E7A4E-33FD-C4C8-8BAA-D6B80D944803}"/>
              </a:ext>
            </a:extLst>
          </p:cNvPr>
          <p:cNvPicPr>
            <a:picLocks noChangeAspect="1"/>
          </p:cNvPicPr>
          <p:nvPr/>
        </p:nvPicPr>
        <p:blipFill>
          <a:blip r:embed="rId2"/>
          <a:stretch>
            <a:fillRect/>
          </a:stretch>
        </p:blipFill>
        <p:spPr>
          <a:xfrm>
            <a:off x="88726" y="1308509"/>
            <a:ext cx="12192000" cy="3188794"/>
          </a:xfrm>
          <a:prstGeom prst="rect">
            <a:avLst/>
          </a:prstGeom>
        </p:spPr>
      </p:pic>
      <p:sp>
        <p:nvSpPr>
          <p:cNvPr id="7" name="TextBox 6">
            <a:extLst>
              <a:ext uri="{FF2B5EF4-FFF2-40B4-BE49-F238E27FC236}">
                <a16:creationId xmlns:a16="http://schemas.microsoft.com/office/drawing/2014/main" id="{2DE3A4D9-1C2F-EE0F-56F7-BA4EB3B6AF23}"/>
              </a:ext>
            </a:extLst>
          </p:cNvPr>
          <p:cNvSpPr txBox="1"/>
          <p:nvPr/>
        </p:nvSpPr>
        <p:spPr>
          <a:xfrm>
            <a:off x="90814" y="111680"/>
            <a:ext cx="6093912" cy="369332"/>
          </a:xfrm>
          <a:prstGeom prst="rect">
            <a:avLst/>
          </a:prstGeom>
          <a:noFill/>
        </p:spPr>
        <p:txBody>
          <a:bodyPr wrap="square">
            <a:spAutoFit/>
          </a:bodyPr>
          <a:lstStyle/>
          <a:p>
            <a:r>
              <a:rPr lang="en-US" dirty="0">
                <a:solidFill>
                  <a:schemeClr val="bg1"/>
                </a:solidFill>
              </a:rPr>
              <a:t>##### Select `calculate` to view the model results.</a:t>
            </a:r>
          </a:p>
        </p:txBody>
      </p:sp>
    </p:spTree>
    <p:extLst>
      <p:ext uri="{BB962C8B-B14F-4D97-AF65-F5344CB8AC3E}">
        <p14:creationId xmlns:p14="http://schemas.microsoft.com/office/powerpoint/2010/main" val="408838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86D19-F917-4A24-FEAF-B0590421E5E5}"/>
              </a:ext>
            </a:extLst>
          </p:cNvPr>
          <p:cNvPicPr>
            <a:picLocks noChangeAspect="1"/>
          </p:cNvPicPr>
          <p:nvPr/>
        </p:nvPicPr>
        <p:blipFill>
          <a:blip r:embed="rId2"/>
          <a:stretch>
            <a:fillRect/>
          </a:stretch>
        </p:blipFill>
        <p:spPr>
          <a:xfrm>
            <a:off x="200417" y="2002862"/>
            <a:ext cx="12192000" cy="3954565"/>
          </a:xfrm>
          <a:prstGeom prst="rect">
            <a:avLst/>
          </a:prstGeom>
        </p:spPr>
      </p:pic>
      <p:sp>
        <p:nvSpPr>
          <p:cNvPr id="4" name="TextBox 3">
            <a:extLst>
              <a:ext uri="{FF2B5EF4-FFF2-40B4-BE49-F238E27FC236}">
                <a16:creationId xmlns:a16="http://schemas.microsoft.com/office/drawing/2014/main" id="{B9B2C812-473C-BC8C-2F08-C3794D794149}"/>
              </a:ext>
            </a:extLst>
          </p:cNvPr>
          <p:cNvSpPr txBox="1"/>
          <p:nvPr/>
        </p:nvSpPr>
        <p:spPr>
          <a:xfrm>
            <a:off x="90814" y="111680"/>
            <a:ext cx="12101186" cy="1754326"/>
          </a:xfrm>
          <a:prstGeom prst="rect">
            <a:avLst/>
          </a:prstGeom>
          <a:noFill/>
        </p:spPr>
        <p:txBody>
          <a:bodyPr wrap="square">
            <a:spAutoFit/>
          </a:bodyPr>
          <a:lstStyle/>
          <a:p>
            <a:r>
              <a:rPr lang="en-US" dirty="0">
                <a:solidFill>
                  <a:schemeClr val="bg1"/>
                </a:solidFill>
              </a:rPr>
              <a:t># Use the [explore]{.</a:t>
            </a:r>
            <a:r>
              <a:rPr lang="en-US" dirty="0" err="1">
                <a:solidFill>
                  <a:schemeClr val="bg1"/>
                </a:solidFill>
              </a:rPr>
              <a:t>txtbox_green</a:t>
            </a:r>
            <a:r>
              <a:rPr lang="en-US" dirty="0">
                <a:solidFill>
                  <a:schemeClr val="bg1"/>
                </a:solidFill>
              </a:rPr>
              <a:t>} menu to view the modeling results.</a:t>
            </a:r>
          </a:p>
          <a:p>
            <a:endParaRPr lang="en-US" dirty="0">
              <a:solidFill>
                <a:schemeClr val="bg1"/>
              </a:solidFill>
            </a:endParaRPr>
          </a:p>
          <a:p>
            <a:r>
              <a:rPr lang="en-US" dirty="0">
                <a:solidFill>
                  <a:schemeClr val="bg1"/>
                </a:solidFill>
              </a:rPr>
              <a:t>##### The `performance`  plot to compare model performance and training time.</a:t>
            </a:r>
          </a:p>
          <a:p>
            <a:endParaRPr lang="en-US" dirty="0">
              <a:solidFill>
                <a:schemeClr val="bg1"/>
              </a:solidFill>
            </a:endParaRPr>
          </a:p>
          <a:p>
            <a:r>
              <a:rPr lang="en-US" dirty="0">
                <a:solidFill>
                  <a:schemeClr val="bg1"/>
                </a:solidFill>
              </a:rPr>
              <a:t>##### The `model`  plot to shows model scores for a variety of metrics.</a:t>
            </a:r>
          </a:p>
          <a:p>
            <a:endParaRPr lang="en-US" dirty="0">
              <a:solidFill>
                <a:schemeClr val="bg1"/>
              </a:solidFill>
            </a:endParaRPr>
          </a:p>
        </p:txBody>
      </p:sp>
      <p:pic>
        <p:nvPicPr>
          <p:cNvPr id="6" name="Picture 5">
            <a:extLst>
              <a:ext uri="{FF2B5EF4-FFF2-40B4-BE49-F238E27FC236}">
                <a16:creationId xmlns:a16="http://schemas.microsoft.com/office/drawing/2014/main" id="{FA8F3088-8536-8B9D-349E-49CA379CE7EC}"/>
              </a:ext>
            </a:extLst>
          </p:cNvPr>
          <p:cNvPicPr>
            <a:picLocks noChangeAspect="1"/>
          </p:cNvPicPr>
          <p:nvPr/>
        </p:nvPicPr>
        <p:blipFill>
          <a:blip r:embed="rId3"/>
          <a:stretch>
            <a:fillRect/>
          </a:stretch>
        </p:blipFill>
        <p:spPr>
          <a:xfrm>
            <a:off x="0" y="3206043"/>
            <a:ext cx="12192000" cy="4237417"/>
          </a:xfrm>
          <a:prstGeom prst="rect">
            <a:avLst/>
          </a:prstGeom>
        </p:spPr>
      </p:pic>
    </p:spTree>
    <p:extLst>
      <p:ext uri="{BB962C8B-B14F-4D97-AF65-F5344CB8AC3E}">
        <p14:creationId xmlns:p14="http://schemas.microsoft.com/office/powerpoint/2010/main" val="4154443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2C812-473C-BC8C-2F08-C3794D794149}"/>
              </a:ext>
            </a:extLst>
          </p:cNvPr>
          <p:cNvSpPr txBox="1"/>
          <p:nvPr/>
        </p:nvSpPr>
        <p:spPr>
          <a:xfrm>
            <a:off x="90814" y="111680"/>
            <a:ext cx="12101186" cy="2585323"/>
          </a:xfrm>
          <a:prstGeom prst="rect">
            <a:avLst/>
          </a:prstGeom>
          <a:noFill/>
        </p:spPr>
        <p:txBody>
          <a:bodyPr wrap="square">
            <a:spAutoFit/>
          </a:bodyPr>
          <a:lstStyle/>
          <a:p>
            <a:r>
              <a:rPr lang="en-US" dirty="0">
                <a:solidFill>
                  <a:schemeClr val="bg1"/>
                </a:solidFill>
              </a:rPr>
              <a:t>##### The `importance`  ranks all features based on their contribution to the model performance.</a:t>
            </a:r>
          </a:p>
          <a:p>
            <a:endParaRPr lang="en-US" dirty="0">
              <a:solidFill>
                <a:schemeClr val="bg1"/>
              </a:solidFill>
            </a:endParaRPr>
          </a:p>
          <a:p>
            <a:r>
              <a:rPr lang="en-US" dirty="0">
                <a:solidFill>
                  <a:schemeClr val="bg1"/>
                </a:solidFill>
              </a:rPr>
              <a:t>##### The `model`  plot to shows model scores for a variety of metrics.</a:t>
            </a:r>
          </a:p>
          <a:p>
            <a:endParaRPr lang="en-US" dirty="0">
              <a:solidFill>
                <a:schemeClr val="bg1"/>
              </a:solidFill>
            </a:endParaRPr>
          </a:p>
          <a:p>
            <a:r>
              <a:rPr lang="en-US" dirty="0">
                <a:solidFill>
                  <a:schemeClr val="bg1"/>
                </a:solidFill>
              </a:rPr>
              <a:t>##### The `confusion` (matrix)  plot shows predicted vs. actual sample classifications. Use show `show metric` to plot counts or percent or correctly and incorrectly classified samples.</a:t>
            </a:r>
          </a:p>
          <a:p>
            <a:endParaRPr lang="en-US" dirty="0">
              <a:solidFill>
                <a:schemeClr val="bg1"/>
              </a:solidFill>
            </a:endParaRPr>
          </a:p>
          <a:p>
            <a:r>
              <a:rPr lang="en-US" dirty="0">
                <a:solidFill>
                  <a:schemeClr val="bg1"/>
                </a:solidFill>
              </a:rPr>
              <a:t>##### The `classification` plot is used to create a precision vs. recall or area under the receiver and operator curve (ROC).</a:t>
            </a:r>
          </a:p>
          <a:p>
            <a:endParaRPr lang="en-US" dirty="0">
              <a:solidFill>
                <a:schemeClr val="bg1"/>
              </a:solidFill>
            </a:endParaRPr>
          </a:p>
        </p:txBody>
      </p:sp>
      <p:pic>
        <p:nvPicPr>
          <p:cNvPr id="5" name="Picture 4">
            <a:extLst>
              <a:ext uri="{FF2B5EF4-FFF2-40B4-BE49-F238E27FC236}">
                <a16:creationId xmlns:a16="http://schemas.microsoft.com/office/drawing/2014/main" id="{74AD8648-D9DC-3524-B6B6-A8C08872C042}"/>
              </a:ext>
            </a:extLst>
          </p:cNvPr>
          <p:cNvPicPr>
            <a:picLocks noChangeAspect="1"/>
          </p:cNvPicPr>
          <p:nvPr/>
        </p:nvPicPr>
        <p:blipFill>
          <a:blip r:embed="rId2"/>
          <a:stretch>
            <a:fillRect/>
          </a:stretch>
        </p:blipFill>
        <p:spPr>
          <a:xfrm>
            <a:off x="-90814" y="3020713"/>
            <a:ext cx="12192000" cy="4761781"/>
          </a:xfrm>
          <a:prstGeom prst="rect">
            <a:avLst/>
          </a:prstGeom>
        </p:spPr>
      </p:pic>
      <p:pic>
        <p:nvPicPr>
          <p:cNvPr id="10" name="Picture 9">
            <a:extLst>
              <a:ext uri="{FF2B5EF4-FFF2-40B4-BE49-F238E27FC236}">
                <a16:creationId xmlns:a16="http://schemas.microsoft.com/office/drawing/2014/main" id="{5C011D8A-E1D3-4267-F9C8-F4E2C1F8128F}"/>
              </a:ext>
            </a:extLst>
          </p:cNvPr>
          <p:cNvPicPr>
            <a:picLocks noChangeAspect="1"/>
          </p:cNvPicPr>
          <p:nvPr/>
        </p:nvPicPr>
        <p:blipFill>
          <a:blip r:embed="rId3"/>
          <a:stretch>
            <a:fillRect/>
          </a:stretch>
        </p:blipFill>
        <p:spPr>
          <a:xfrm>
            <a:off x="0" y="3607982"/>
            <a:ext cx="12192000" cy="4127580"/>
          </a:xfrm>
          <a:prstGeom prst="rect">
            <a:avLst/>
          </a:prstGeom>
        </p:spPr>
      </p:pic>
      <p:pic>
        <p:nvPicPr>
          <p:cNvPr id="12" name="Picture 11">
            <a:extLst>
              <a:ext uri="{FF2B5EF4-FFF2-40B4-BE49-F238E27FC236}">
                <a16:creationId xmlns:a16="http://schemas.microsoft.com/office/drawing/2014/main" id="{2F05066A-03AA-CAB8-83D5-731D15951242}"/>
              </a:ext>
            </a:extLst>
          </p:cNvPr>
          <p:cNvPicPr>
            <a:picLocks noChangeAspect="1"/>
          </p:cNvPicPr>
          <p:nvPr/>
        </p:nvPicPr>
        <p:blipFill>
          <a:blip r:embed="rId4"/>
          <a:stretch>
            <a:fillRect/>
          </a:stretch>
        </p:blipFill>
        <p:spPr>
          <a:xfrm>
            <a:off x="90814" y="4168076"/>
            <a:ext cx="12192000" cy="3968770"/>
          </a:xfrm>
          <a:prstGeom prst="rect">
            <a:avLst/>
          </a:prstGeom>
        </p:spPr>
      </p:pic>
    </p:spTree>
    <p:extLst>
      <p:ext uri="{BB962C8B-B14F-4D97-AF65-F5344CB8AC3E}">
        <p14:creationId xmlns:p14="http://schemas.microsoft.com/office/powerpoint/2010/main" val="450363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CE1DAF-217C-2448-566C-B467E518A77F}"/>
              </a:ext>
            </a:extLst>
          </p:cNvPr>
          <p:cNvPicPr>
            <a:picLocks noChangeAspect="1"/>
          </p:cNvPicPr>
          <p:nvPr/>
        </p:nvPicPr>
        <p:blipFill>
          <a:blip r:embed="rId2"/>
          <a:stretch>
            <a:fillRect/>
          </a:stretch>
        </p:blipFill>
        <p:spPr>
          <a:xfrm>
            <a:off x="5497974" y="2119476"/>
            <a:ext cx="2523809" cy="2619048"/>
          </a:xfrm>
          <a:prstGeom prst="rect">
            <a:avLst/>
          </a:prstGeom>
        </p:spPr>
      </p:pic>
      <p:sp>
        <p:nvSpPr>
          <p:cNvPr id="4" name="TextBox 3">
            <a:extLst>
              <a:ext uri="{FF2B5EF4-FFF2-40B4-BE49-F238E27FC236}">
                <a16:creationId xmlns:a16="http://schemas.microsoft.com/office/drawing/2014/main" id="{BCA9A644-3AA8-2F4D-DFEE-8F7AEE9F5EC8}"/>
              </a:ext>
            </a:extLst>
          </p:cNvPr>
          <p:cNvSpPr txBox="1"/>
          <p:nvPr/>
        </p:nvSpPr>
        <p:spPr>
          <a:xfrm>
            <a:off x="87683" y="239793"/>
            <a:ext cx="2492679" cy="2862322"/>
          </a:xfrm>
          <a:prstGeom prst="rect">
            <a:avLst/>
          </a:prstGeom>
          <a:noFill/>
        </p:spPr>
        <p:txBody>
          <a:bodyPr wrap="square">
            <a:spAutoFit/>
          </a:bodyPr>
          <a:lstStyle/>
          <a:p>
            <a:r>
              <a:rPr lang="en-US" dirty="0">
                <a:solidFill>
                  <a:schemeClr val="bg1"/>
                </a:solidFill>
              </a:rPr>
              <a:t>##### Save the results for later analyses.  Use `cache models` to save specific model results. Unselect the `cache models`  option if you want to create predictive models for different objectives for the same data set.</a:t>
            </a:r>
          </a:p>
        </p:txBody>
      </p:sp>
    </p:spTree>
    <p:extLst>
      <p:ext uri="{BB962C8B-B14F-4D97-AF65-F5344CB8AC3E}">
        <p14:creationId xmlns:p14="http://schemas.microsoft.com/office/powerpoint/2010/main" val="152788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21DE41-CAE5-BECB-CC18-363B1276DECB}"/>
              </a:ext>
            </a:extLst>
          </p:cNvPr>
          <p:cNvSpPr txBox="1"/>
          <p:nvPr/>
        </p:nvSpPr>
        <p:spPr>
          <a:xfrm>
            <a:off x="1" y="0"/>
            <a:ext cx="4847572" cy="7017306"/>
          </a:xfrm>
          <a:prstGeom prst="rect">
            <a:avLst/>
          </a:prstGeom>
          <a:noFill/>
        </p:spPr>
        <p:txBody>
          <a:bodyPr wrap="square" rtlCol="0">
            <a:spAutoFit/>
          </a:bodyPr>
          <a:lstStyle/>
          <a:p>
            <a:r>
              <a:rPr lang="en-US" dirty="0">
                <a:solidFill>
                  <a:schemeClr val="bg1"/>
                </a:solidFill>
              </a:rPr>
              <a:t># Use the [Model &gt;&gt; select]{.</a:t>
            </a:r>
            <a:r>
              <a:rPr lang="en-US" dirty="0" err="1">
                <a:solidFill>
                  <a:schemeClr val="bg1"/>
                </a:solidFill>
              </a:rPr>
              <a:t>txbox_green</a:t>
            </a:r>
            <a:r>
              <a:rPr lang="en-US" dirty="0">
                <a:solidFill>
                  <a:schemeClr val="bg1"/>
                </a:solidFill>
              </a:rPr>
              <a:t>} module to carry out feature selection to identify the most predictive variables to predict the variable of interest. Note use the [Model &gt;&gt; model]{.</a:t>
            </a:r>
            <a:r>
              <a:rPr lang="en-US" dirty="0" err="1">
                <a:solidFill>
                  <a:schemeClr val="bg1"/>
                </a:solidFill>
              </a:rPr>
              <a:t>txbox_green</a:t>
            </a:r>
            <a:r>
              <a:rPr lang="en-US" dirty="0">
                <a:solidFill>
                  <a:schemeClr val="bg1"/>
                </a:solidFill>
              </a:rPr>
              <a:t>} menu to first create model and initialize the training and test data.</a:t>
            </a:r>
          </a:p>
          <a:p>
            <a:r>
              <a:rPr lang="en-US" dirty="0">
                <a:solidFill>
                  <a:schemeClr val="bg1"/>
                </a:solidFill>
              </a:rPr>
              <a:t> </a:t>
            </a:r>
          </a:p>
          <a:p>
            <a:r>
              <a:rPr lang="en-US" dirty="0">
                <a:solidFill>
                  <a:schemeClr val="bg1"/>
                </a:solidFill>
              </a:rPr>
              <a:t>##### Specify the variable to be predicted by using the [data]{.</a:t>
            </a:r>
            <a:r>
              <a:rPr lang="en-US" dirty="0" err="1">
                <a:solidFill>
                  <a:schemeClr val="bg1"/>
                </a:solidFill>
              </a:rPr>
              <a:t>txbox_blue</a:t>
            </a:r>
            <a:r>
              <a:rPr lang="en-US" dirty="0">
                <a:solidFill>
                  <a:schemeClr val="bg1"/>
                </a:solidFill>
              </a:rPr>
              <a:t>} menu and selecting a `regression` (continuous numeric variable) or classification (factor or discreet). Next, select the variables to select from.</a:t>
            </a:r>
          </a:p>
          <a:p>
            <a:endParaRPr lang="en-US" dirty="0">
              <a:solidFill>
                <a:schemeClr val="bg1"/>
              </a:solidFill>
            </a:endParaRPr>
          </a:p>
          <a:p>
            <a:r>
              <a:rPr lang="en-US" dirty="0">
                <a:solidFill>
                  <a:schemeClr val="bg1"/>
                </a:solidFill>
              </a:rPr>
              <a:t>#####  Use the [optimize]{.</a:t>
            </a:r>
            <a:r>
              <a:rPr lang="en-US" dirty="0" err="1">
                <a:solidFill>
                  <a:schemeClr val="bg1"/>
                </a:solidFill>
              </a:rPr>
              <a:t>txbox_blue</a:t>
            </a:r>
            <a:r>
              <a:rPr lang="en-US" dirty="0">
                <a:solidFill>
                  <a:schemeClr val="bg1"/>
                </a:solidFill>
              </a:rPr>
              <a:t>} menu to select the </a:t>
            </a:r>
            <a:r>
              <a:rPr lang="en-US" dirty="0" err="1">
                <a:solidFill>
                  <a:schemeClr val="bg1"/>
                </a:solidFill>
              </a:rPr>
              <a:t>algoritjm</a:t>
            </a:r>
            <a:r>
              <a:rPr lang="en-US" dirty="0">
                <a:solidFill>
                  <a:schemeClr val="bg1"/>
                </a:solidFill>
              </a:rPr>
              <a:t> to rank variable’s predictive power. The `initial subset` defines the minimum and maximum of optimal variables to pick. The `metric` specifies how to score each model for the variable selection procedure.</a:t>
            </a:r>
          </a:p>
          <a:p>
            <a:endParaRPr lang="en-US" dirty="0">
              <a:solidFill>
                <a:schemeClr val="bg1"/>
              </a:solidFill>
            </a:endParaRPr>
          </a:p>
          <a:p>
            <a:r>
              <a:rPr lang="en-US" dirty="0">
                <a:solidFill>
                  <a:schemeClr val="bg1"/>
                </a:solidFill>
              </a:rPr>
              <a:t>##### The [validate]{.</a:t>
            </a:r>
            <a:r>
              <a:rPr lang="en-US" dirty="0" err="1">
                <a:solidFill>
                  <a:schemeClr val="bg1"/>
                </a:solidFill>
              </a:rPr>
              <a:t>txbox_blue</a:t>
            </a:r>
            <a:r>
              <a:rPr lang="en-US" dirty="0">
                <a:solidFill>
                  <a:schemeClr val="bg1"/>
                </a:solidFill>
              </a:rPr>
              <a:t>} menu can be used to specified the model cross-validation which is used to calculate the `metric` for each subset of variables. </a:t>
            </a:r>
          </a:p>
          <a:p>
            <a:endParaRPr lang="en-US" dirty="0">
              <a:solidFill>
                <a:schemeClr val="bg1"/>
              </a:solidFill>
            </a:endParaRPr>
          </a:p>
        </p:txBody>
      </p:sp>
      <p:pic>
        <p:nvPicPr>
          <p:cNvPr id="5" name="Picture 4">
            <a:extLst>
              <a:ext uri="{FF2B5EF4-FFF2-40B4-BE49-F238E27FC236}">
                <a16:creationId xmlns:a16="http://schemas.microsoft.com/office/drawing/2014/main" id="{47DD8354-2ADF-A817-599B-55D0CE91C4F1}"/>
              </a:ext>
            </a:extLst>
          </p:cNvPr>
          <p:cNvPicPr>
            <a:picLocks noChangeAspect="1"/>
          </p:cNvPicPr>
          <p:nvPr/>
        </p:nvPicPr>
        <p:blipFill>
          <a:blip r:embed="rId2"/>
          <a:stretch>
            <a:fillRect/>
          </a:stretch>
        </p:blipFill>
        <p:spPr>
          <a:xfrm>
            <a:off x="5743733" y="445190"/>
            <a:ext cx="2533333" cy="3457143"/>
          </a:xfrm>
          <a:prstGeom prst="rect">
            <a:avLst/>
          </a:prstGeom>
        </p:spPr>
      </p:pic>
      <p:pic>
        <p:nvPicPr>
          <p:cNvPr id="7" name="Picture 6">
            <a:extLst>
              <a:ext uri="{FF2B5EF4-FFF2-40B4-BE49-F238E27FC236}">
                <a16:creationId xmlns:a16="http://schemas.microsoft.com/office/drawing/2014/main" id="{46ED2A4E-520D-E6E9-D689-82DD108A96EA}"/>
              </a:ext>
            </a:extLst>
          </p:cNvPr>
          <p:cNvPicPr>
            <a:picLocks noChangeAspect="1"/>
          </p:cNvPicPr>
          <p:nvPr/>
        </p:nvPicPr>
        <p:blipFill>
          <a:blip r:embed="rId3"/>
          <a:stretch>
            <a:fillRect/>
          </a:stretch>
        </p:blipFill>
        <p:spPr>
          <a:xfrm>
            <a:off x="6053143" y="3424238"/>
            <a:ext cx="85714" cy="9524"/>
          </a:xfrm>
          <a:prstGeom prst="rect">
            <a:avLst/>
          </a:prstGeom>
        </p:spPr>
      </p:pic>
      <p:pic>
        <p:nvPicPr>
          <p:cNvPr id="9" name="Picture 8">
            <a:extLst>
              <a:ext uri="{FF2B5EF4-FFF2-40B4-BE49-F238E27FC236}">
                <a16:creationId xmlns:a16="http://schemas.microsoft.com/office/drawing/2014/main" id="{1074353F-2DF6-23AC-2B9C-F852453B4AAA}"/>
              </a:ext>
            </a:extLst>
          </p:cNvPr>
          <p:cNvPicPr>
            <a:picLocks noChangeAspect="1"/>
          </p:cNvPicPr>
          <p:nvPr/>
        </p:nvPicPr>
        <p:blipFill>
          <a:blip r:embed="rId4"/>
          <a:stretch>
            <a:fillRect/>
          </a:stretch>
        </p:blipFill>
        <p:spPr>
          <a:xfrm>
            <a:off x="8586476" y="515634"/>
            <a:ext cx="2485714" cy="3161905"/>
          </a:xfrm>
          <a:prstGeom prst="rect">
            <a:avLst/>
          </a:prstGeom>
        </p:spPr>
      </p:pic>
      <p:pic>
        <p:nvPicPr>
          <p:cNvPr id="11" name="Picture 10">
            <a:extLst>
              <a:ext uri="{FF2B5EF4-FFF2-40B4-BE49-F238E27FC236}">
                <a16:creationId xmlns:a16="http://schemas.microsoft.com/office/drawing/2014/main" id="{04FE0C90-663B-1264-88FA-83E307D1F28F}"/>
              </a:ext>
            </a:extLst>
          </p:cNvPr>
          <p:cNvPicPr>
            <a:picLocks noChangeAspect="1"/>
          </p:cNvPicPr>
          <p:nvPr/>
        </p:nvPicPr>
        <p:blipFill>
          <a:blip r:embed="rId5"/>
          <a:stretch>
            <a:fillRect/>
          </a:stretch>
        </p:blipFill>
        <p:spPr>
          <a:xfrm>
            <a:off x="8586476" y="3902333"/>
            <a:ext cx="2504762" cy="3704762"/>
          </a:xfrm>
          <a:prstGeom prst="rect">
            <a:avLst/>
          </a:prstGeom>
        </p:spPr>
      </p:pic>
    </p:spTree>
    <p:extLst>
      <p:ext uri="{BB962C8B-B14F-4D97-AF65-F5344CB8AC3E}">
        <p14:creationId xmlns:p14="http://schemas.microsoft.com/office/powerpoint/2010/main" val="2713333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D366B-E391-AF39-408E-8E9D2F47185A}"/>
              </a:ext>
            </a:extLst>
          </p:cNvPr>
          <p:cNvSpPr txBox="1"/>
          <p:nvPr/>
        </p:nvSpPr>
        <p:spPr>
          <a:xfrm>
            <a:off x="162838" y="193987"/>
            <a:ext cx="11296389" cy="369332"/>
          </a:xfrm>
          <a:prstGeom prst="rect">
            <a:avLst/>
          </a:prstGeom>
          <a:noFill/>
        </p:spPr>
        <p:txBody>
          <a:bodyPr wrap="square">
            <a:spAutoFit/>
          </a:bodyPr>
          <a:lstStyle/>
          <a:p>
            <a:r>
              <a:rPr lang="en-US" dirty="0">
                <a:solidFill>
                  <a:schemeClr val="bg1"/>
                </a:solidFill>
              </a:rPr>
              <a:t>##### Select `calculate` and view feature selection results.</a:t>
            </a:r>
          </a:p>
        </p:txBody>
      </p:sp>
      <p:pic>
        <p:nvPicPr>
          <p:cNvPr id="4" name="Picture 3">
            <a:extLst>
              <a:ext uri="{FF2B5EF4-FFF2-40B4-BE49-F238E27FC236}">
                <a16:creationId xmlns:a16="http://schemas.microsoft.com/office/drawing/2014/main" id="{61EF4A63-A1AD-19F4-792E-F04F0B8A7E19}"/>
              </a:ext>
            </a:extLst>
          </p:cNvPr>
          <p:cNvPicPr>
            <a:picLocks noChangeAspect="1"/>
          </p:cNvPicPr>
          <p:nvPr/>
        </p:nvPicPr>
        <p:blipFill>
          <a:blip r:embed="rId2"/>
          <a:stretch>
            <a:fillRect/>
          </a:stretch>
        </p:blipFill>
        <p:spPr>
          <a:xfrm>
            <a:off x="0" y="891907"/>
            <a:ext cx="12192000" cy="2168145"/>
          </a:xfrm>
          <a:prstGeom prst="rect">
            <a:avLst/>
          </a:prstGeom>
        </p:spPr>
      </p:pic>
    </p:spTree>
    <p:extLst>
      <p:ext uri="{BB962C8B-B14F-4D97-AF65-F5344CB8AC3E}">
        <p14:creationId xmlns:p14="http://schemas.microsoft.com/office/powerpoint/2010/main" val="3092460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CC234C-19BF-989F-48E2-3898BBAF35E1}"/>
              </a:ext>
            </a:extLst>
          </p:cNvPr>
          <p:cNvSpPr txBox="1"/>
          <p:nvPr/>
        </p:nvSpPr>
        <p:spPr>
          <a:xfrm>
            <a:off x="90814" y="111680"/>
            <a:ext cx="12101186" cy="2031325"/>
          </a:xfrm>
          <a:prstGeom prst="rect">
            <a:avLst/>
          </a:prstGeom>
          <a:noFill/>
        </p:spPr>
        <p:txBody>
          <a:bodyPr wrap="square">
            <a:spAutoFit/>
          </a:bodyPr>
          <a:lstStyle/>
          <a:p>
            <a:r>
              <a:rPr lang="en-US" dirty="0">
                <a:solidFill>
                  <a:schemeClr val="bg1"/>
                </a:solidFill>
              </a:rPr>
              <a:t># Use the [explore]{.</a:t>
            </a:r>
            <a:r>
              <a:rPr lang="en-US" dirty="0" err="1">
                <a:solidFill>
                  <a:schemeClr val="bg1"/>
                </a:solidFill>
              </a:rPr>
              <a:t>txtbox_green</a:t>
            </a:r>
            <a:r>
              <a:rPr lang="en-US" dirty="0">
                <a:solidFill>
                  <a:schemeClr val="bg1"/>
                </a:solidFill>
              </a:rPr>
              <a:t>} menu to view the feature selection results.</a:t>
            </a:r>
          </a:p>
          <a:p>
            <a:endParaRPr lang="en-US" dirty="0">
              <a:solidFill>
                <a:schemeClr val="bg1"/>
              </a:solidFill>
            </a:endParaRPr>
          </a:p>
          <a:p>
            <a:r>
              <a:rPr lang="en-US" dirty="0">
                <a:solidFill>
                  <a:schemeClr val="bg1"/>
                </a:solidFill>
              </a:rPr>
              <a:t>##### The `overall`  plot shows the model performance metric selected in `optimize` for each subset of iteratively selected variables. Use `best subset function` to define the set of variables with the best model performance.</a:t>
            </a:r>
          </a:p>
          <a:p>
            <a:endParaRPr lang="en-US" dirty="0">
              <a:solidFill>
                <a:schemeClr val="bg1"/>
              </a:solidFill>
            </a:endParaRPr>
          </a:p>
          <a:p>
            <a:r>
              <a:rPr lang="en-US" dirty="0">
                <a:solidFill>
                  <a:schemeClr val="bg1"/>
                </a:solidFill>
              </a:rPr>
              <a:t>##### The `overall`  plot to shows the feature importance of all variables and highlights the optimal subset.</a:t>
            </a:r>
          </a:p>
          <a:p>
            <a:endParaRPr lang="en-US" dirty="0">
              <a:solidFill>
                <a:schemeClr val="bg1"/>
              </a:solidFill>
            </a:endParaRPr>
          </a:p>
        </p:txBody>
      </p:sp>
      <p:pic>
        <p:nvPicPr>
          <p:cNvPr id="4" name="Picture 3">
            <a:extLst>
              <a:ext uri="{FF2B5EF4-FFF2-40B4-BE49-F238E27FC236}">
                <a16:creationId xmlns:a16="http://schemas.microsoft.com/office/drawing/2014/main" id="{A82EC82D-CC66-8993-62EB-20F9D03AB409}"/>
              </a:ext>
            </a:extLst>
          </p:cNvPr>
          <p:cNvPicPr>
            <a:picLocks noChangeAspect="1"/>
          </p:cNvPicPr>
          <p:nvPr/>
        </p:nvPicPr>
        <p:blipFill>
          <a:blip r:embed="rId2"/>
          <a:stretch>
            <a:fillRect/>
          </a:stretch>
        </p:blipFill>
        <p:spPr>
          <a:xfrm>
            <a:off x="456887" y="2565915"/>
            <a:ext cx="12192000" cy="3998913"/>
          </a:xfrm>
          <a:prstGeom prst="rect">
            <a:avLst/>
          </a:prstGeom>
        </p:spPr>
      </p:pic>
      <p:pic>
        <p:nvPicPr>
          <p:cNvPr id="6" name="Picture 5">
            <a:extLst>
              <a:ext uri="{FF2B5EF4-FFF2-40B4-BE49-F238E27FC236}">
                <a16:creationId xmlns:a16="http://schemas.microsoft.com/office/drawing/2014/main" id="{5A819E25-C821-D0BB-1B08-88774FE3E3ED}"/>
              </a:ext>
            </a:extLst>
          </p:cNvPr>
          <p:cNvPicPr>
            <a:picLocks noChangeAspect="1"/>
          </p:cNvPicPr>
          <p:nvPr/>
        </p:nvPicPr>
        <p:blipFill>
          <a:blip r:embed="rId3"/>
          <a:stretch>
            <a:fillRect/>
          </a:stretch>
        </p:blipFill>
        <p:spPr>
          <a:xfrm>
            <a:off x="0" y="3555973"/>
            <a:ext cx="12192000" cy="4221800"/>
          </a:xfrm>
          <a:prstGeom prst="rect">
            <a:avLst/>
          </a:prstGeom>
        </p:spPr>
      </p:pic>
    </p:spTree>
    <p:extLst>
      <p:ext uri="{BB962C8B-B14F-4D97-AF65-F5344CB8AC3E}">
        <p14:creationId xmlns:p14="http://schemas.microsoft.com/office/powerpoint/2010/main" val="382383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37F19C-688D-A4E0-B557-788745FE6703}"/>
              </a:ext>
            </a:extLst>
          </p:cNvPr>
          <p:cNvPicPr>
            <a:picLocks noChangeAspect="1"/>
          </p:cNvPicPr>
          <p:nvPr/>
        </p:nvPicPr>
        <p:blipFill>
          <a:blip r:embed="rId2"/>
          <a:stretch>
            <a:fillRect/>
          </a:stretch>
        </p:blipFill>
        <p:spPr>
          <a:xfrm>
            <a:off x="4336626" y="840491"/>
            <a:ext cx="12192000" cy="5294503"/>
          </a:xfrm>
          <a:prstGeom prst="rect">
            <a:avLst/>
          </a:prstGeom>
        </p:spPr>
      </p:pic>
      <p:sp>
        <p:nvSpPr>
          <p:cNvPr id="6" name="TextBox 5">
            <a:extLst>
              <a:ext uri="{FF2B5EF4-FFF2-40B4-BE49-F238E27FC236}">
                <a16:creationId xmlns:a16="http://schemas.microsoft.com/office/drawing/2014/main" id="{D08BAF06-D94E-214C-5843-8D8136054CD9}"/>
              </a:ext>
            </a:extLst>
          </p:cNvPr>
          <p:cNvSpPr txBox="1"/>
          <p:nvPr/>
        </p:nvSpPr>
        <p:spPr>
          <a:xfrm>
            <a:off x="1" y="0"/>
            <a:ext cx="4847572" cy="4801314"/>
          </a:xfrm>
          <a:prstGeom prst="rect">
            <a:avLst/>
          </a:prstGeom>
          <a:noFill/>
        </p:spPr>
        <p:txBody>
          <a:bodyPr wrap="square" rtlCol="0">
            <a:spAutoFit/>
          </a:bodyPr>
          <a:lstStyle/>
          <a:p>
            <a:r>
              <a:rPr lang="en-US" dirty="0">
                <a:solidFill>
                  <a:schemeClr val="bg1"/>
                </a:solidFill>
              </a:rPr>
              <a:t># Use the [Network &gt;&gt; mapping]{.</a:t>
            </a:r>
            <a:r>
              <a:rPr lang="en-US" dirty="0" err="1">
                <a:solidFill>
                  <a:schemeClr val="bg1"/>
                </a:solidFill>
              </a:rPr>
              <a:t>txbox_green</a:t>
            </a:r>
            <a:r>
              <a:rPr lang="en-US" dirty="0">
                <a:solidFill>
                  <a:schemeClr val="bg1"/>
                </a:solidFill>
              </a:rPr>
              <a:t>} module to create features to modify the network map bode and edge properties.</a:t>
            </a:r>
          </a:p>
          <a:p>
            <a:r>
              <a:rPr lang="en-US" dirty="0">
                <a:solidFill>
                  <a:schemeClr val="bg1"/>
                </a:solidFill>
              </a:rPr>
              <a:t> </a:t>
            </a:r>
          </a:p>
          <a:p>
            <a:r>
              <a:rPr lang="en-US" dirty="0">
                <a:solidFill>
                  <a:schemeClr val="bg1"/>
                </a:solidFill>
              </a:rPr>
              <a:t>##### Select `calculate` to `transform` variables to finetune mapping of their components to network aesthetics. Use `map fold change on `FC_` results from the [statistics]{.</a:t>
            </a:r>
            <a:r>
              <a:rPr lang="en-US" dirty="0" err="1">
                <a:solidFill>
                  <a:schemeClr val="bg1"/>
                </a:solidFill>
              </a:rPr>
              <a:t>txbox_green</a:t>
            </a:r>
            <a:r>
              <a:rPr lang="en-US" dirty="0">
                <a:solidFill>
                  <a:schemeClr val="bg1"/>
                </a:solidFill>
              </a:rPr>
              <a:t>} module. This will create separate features for `FC_` magnitude(log2)  and direction of change. </a:t>
            </a:r>
          </a:p>
          <a:p>
            <a:r>
              <a:rPr lang="en-US" dirty="0">
                <a:solidFill>
                  <a:schemeClr val="bg1"/>
                </a:solidFill>
              </a:rPr>
              <a:t>Use `map p-value` to evaluate an `</a:t>
            </a:r>
            <a:r>
              <a:rPr lang="en-US" dirty="0" err="1">
                <a:solidFill>
                  <a:schemeClr val="bg1"/>
                </a:solidFill>
              </a:rPr>
              <a:t>inequqlity</a:t>
            </a:r>
            <a:r>
              <a:rPr lang="en-US" dirty="0">
                <a:solidFill>
                  <a:schemeClr val="bg1"/>
                </a:solidFill>
              </a:rPr>
              <a:t>` comparing a variable to a `threshold` value. </a:t>
            </a:r>
          </a:p>
          <a:p>
            <a:r>
              <a:rPr lang="en-US" dirty="0">
                <a:solidFill>
                  <a:schemeClr val="bg1"/>
                </a:solidFill>
              </a:rPr>
              <a:t>Use `combine columns` to concatenate variables multiple variables into a single feature.</a:t>
            </a:r>
          </a:p>
          <a:p>
            <a:endParaRPr lang="en-US" dirty="0">
              <a:solidFill>
                <a:schemeClr val="bg1"/>
              </a:solidFill>
            </a:endParaRPr>
          </a:p>
          <a:p>
            <a:r>
              <a:rPr lang="en-US" dirty="0">
                <a:solidFill>
                  <a:schemeClr val="bg1"/>
                </a:solidFill>
              </a:rPr>
              <a:t>Select `calculate` and `save` to add the created features to the global data set.</a:t>
            </a:r>
          </a:p>
        </p:txBody>
      </p:sp>
      <p:pic>
        <p:nvPicPr>
          <p:cNvPr id="10" name="Picture 9">
            <a:extLst>
              <a:ext uri="{FF2B5EF4-FFF2-40B4-BE49-F238E27FC236}">
                <a16:creationId xmlns:a16="http://schemas.microsoft.com/office/drawing/2014/main" id="{27FD0099-EB37-7BE2-00A9-32CBFBAB2AFB}"/>
              </a:ext>
            </a:extLst>
          </p:cNvPr>
          <p:cNvPicPr>
            <a:picLocks noChangeAspect="1"/>
          </p:cNvPicPr>
          <p:nvPr/>
        </p:nvPicPr>
        <p:blipFill>
          <a:blip r:embed="rId3"/>
          <a:stretch>
            <a:fillRect/>
          </a:stretch>
        </p:blipFill>
        <p:spPr>
          <a:xfrm>
            <a:off x="10276244" y="840491"/>
            <a:ext cx="2485714" cy="3733333"/>
          </a:xfrm>
          <a:prstGeom prst="rect">
            <a:avLst/>
          </a:prstGeom>
        </p:spPr>
      </p:pic>
      <p:pic>
        <p:nvPicPr>
          <p:cNvPr id="12" name="Picture 11">
            <a:extLst>
              <a:ext uri="{FF2B5EF4-FFF2-40B4-BE49-F238E27FC236}">
                <a16:creationId xmlns:a16="http://schemas.microsoft.com/office/drawing/2014/main" id="{4A44B4C5-093F-B801-4024-D827950176FB}"/>
              </a:ext>
            </a:extLst>
          </p:cNvPr>
          <p:cNvPicPr>
            <a:picLocks noChangeAspect="1"/>
          </p:cNvPicPr>
          <p:nvPr/>
        </p:nvPicPr>
        <p:blipFill>
          <a:blip r:embed="rId4"/>
          <a:stretch>
            <a:fillRect/>
          </a:stretch>
        </p:blipFill>
        <p:spPr>
          <a:xfrm>
            <a:off x="6930956" y="1681323"/>
            <a:ext cx="2504762" cy="2733333"/>
          </a:xfrm>
          <a:prstGeom prst="rect">
            <a:avLst/>
          </a:prstGeom>
        </p:spPr>
      </p:pic>
      <p:pic>
        <p:nvPicPr>
          <p:cNvPr id="14" name="Picture 13">
            <a:extLst>
              <a:ext uri="{FF2B5EF4-FFF2-40B4-BE49-F238E27FC236}">
                <a16:creationId xmlns:a16="http://schemas.microsoft.com/office/drawing/2014/main" id="{BEDB4986-F118-0A8C-E98C-D46FC1DE5548}"/>
              </a:ext>
            </a:extLst>
          </p:cNvPr>
          <p:cNvPicPr>
            <a:picLocks noChangeAspect="1"/>
          </p:cNvPicPr>
          <p:nvPr/>
        </p:nvPicPr>
        <p:blipFill>
          <a:blip r:embed="rId5"/>
          <a:stretch>
            <a:fillRect/>
          </a:stretch>
        </p:blipFill>
        <p:spPr>
          <a:xfrm>
            <a:off x="0" y="5255454"/>
            <a:ext cx="12192000" cy="1359907"/>
          </a:xfrm>
          <a:prstGeom prst="rect">
            <a:avLst/>
          </a:prstGeom>
        </p:spPr>
      </p:pic>
    </p:spTree>
    <p:extLst>
      <p:ext uri="{BB962C8B-B14F-4D97-AF65-F5344CB8AC3E}">
        <p14:creationId xmlns:p14="http://schemas.microsoft.com/office/powerpoint/2010/main" val="388301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27158-8D34-3221-A7D9-909EDC85DE55}"/>
              </a:ext>
            </a:extLst>
          </p:cNvPr>
          <p:cNvPicPr>
            <a:picLocks noChangeAspect="1"/>
          </p:cNvPicPr>
          <p:nvPr/>
        </p:nvPicPr>
        <p:blipFill>
          <a:blip r:embed="rId2"/>
          <a:stretch>
            <a:fillRect/>
          </a:stretch>
        </p:blipFill>
        <p:spPr>
          <a:xfrm>
            <a:off x="2743200" y="24420"/>
            <a:ext cx="12192000" cy="6833580"/>
          </a:xfrm>
          <a:prstGeom prst="rect">
            <a:avLst/>
          </a:prstGeom>
        </p:spPr>
      </p:pic>
      <p:sp>
        <p:nvSpPr>
          <p:cNvPr id="5" name="TextBox 4">
            <a:extLst>
              <a:ext uri="{FF2B5EF4-FFF2-40B4-BE49-F238E27FC236}">
                <a16:creationId xmlns:a16="http://schemas.microsoft.com/office/drawing/2014/main" id="{98420B0C-4F9A-44A1-B7FF-F454CE481E71}"/>
              </a:ext>
            </a:extLst>
          </p:cNvPr>
          <p:cNvSpPr txBox="1"/>
          <p:nvPr/>
        </p:nvSpPr>
        <p:spPr>
          <a:xfrm>
            <a:off x="87683" y="239793"/>
            <a:ext cx="2492679" cy="923330"/>
          </a:xfrm>
          <a:prstGeom prst="rect">
            <a:avLst/>
          </a:prstGeom>
          <a:noFill/>
        </p:spPr>
        <p:txBody>
          <a:bodyPr wrap="square">
            <a:spAutoFit/>
          </a:bodyPr>
          <a:lstStyle/>
          <a:p>
            <a:r>
              <a:rPr lang="en-US" dirty="0">
                <a:solidFill>
                  <a:schemeClr val="bg1"/>
                </a:solidFill>
              </a:rPr>
              <a:t>##### Create a report capturing the methods results and figures.</a:t>
            </a:r>
          </a:p>
        </p:txBody>
      </p:sp>
    </p:spTree>
    <p:extLst>
      <p:ext uri="{BB962C8B-B14F-4D97-AF65-F5344CB8AC3E}">
        <p14:creationId xmlns:p14="http://schemas.microsoft.com/office/powerpoint/2010/main" val="3132060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04F3-A391-C914-2F56-06C36C2DC6F4}"/>
              </a:ext>
            </a:extLst>
          </p:cNvPr>
          <p:cNvPicPr>
            <a:picLocks noChangeAspect="1"/>
          </p:cNvPicPr>
          <p:nvPr/>
        </p:nvPicPr>
        <p:blipFill>
          <a:blip r:embed="rId2"/>
          <a:stretch>
            <a:fillRect/>
          </a:stretch>
        </p:blipFill>
        <p:spPr>
          <a:xfrm>
            <a:off x="6665896" y="487358"/>
            <a:ext cx="2542857" cy="1323810"/>
          </a:xfrm>
          <a:prstGeom prst="rect">
            <a:avLst/>
          </a:prstGeom>
        </p:spPr>
      </p:pic>
      <p:sp>
        <p:nvSpPr>
          <p:cNvPr id="4" name="TextBox 3">
            <a:extLst>
              <a:ext uri="{FF2B5EF4-FFF2-40B4-BE49-F238E27FC236}">
                <a16:creationId xmlns:a16="http://schemas.microsoft.com/office/drawing/2014/main" id="{1783A86B-18A9-2D49-1657-1647D6DFAA8E}"/>
              </a:ext>
            </a:extLst>
          </p:cNvPr>
          <p:cNvSpPr txBox="1"/>
          <p:nvPr/>
        </p:nvSpPr>
        <p:spPr>
          <a:xfrm>
            <a:off x="1" y="0"/>
            <a:ext cx="4847572" cy="1477328"/>
          </a:xfrm>
          <a:prstGeom prst="rect">
            <a:avLst/>
          </a:prstGeom>
          <a:noFill/>
        </p:spPr>
        <p:txBody>
          <a:bodyPr wrap="square" rtlCol="0">
            <a:spAutoFit/>
          </a:bodyPr>
          <a:lstStyle/>
          <a:p>
            <a:r>
              <a:rPr lang="en-US" dirty="0">
                <a:solidFill>
                  <a:schemeClr val="bg1"/>
                </a:solidFill>
              </a:rPr>
              <a:t># Use [save]{.</a:t>
            </a:r>
            <a:r>
              <a:rPr lang="en-US" dirty="0" err="1">
                <a:solidFill>
                  <a:schemeClr val="bg1"/>
                </a:solidFill>
              </a:rPr>
              <a:t>txbox_blue</a:t>
            </a:r>
            <a:r>
              <a:rPr lang="en-US" dirty="0">
                <a:solidFill>
                  <a:schemeClr val="bg1"/>
                </a:solidFill>
              </a:rPr>
              <a:t>} to save the </a:t>
            </a:r>
            <a:r>
              <a:rPr lang="en-US" dirty="0" err="1">
                <a:solidFill>
                  <a:schemeClr val="bg1"/>
                </a:solidFill>
              </a:rPr>
              <a:t>transfomed</a:t>
            </a:r>
            <a:r>
              <a:rPr lang="en-US" dirty="0">
                <a:solidFill>
                  <a:schemeClr val="bg1"/>
                </a:solidFill>
              </a:rPr>
              <a:t> variables. Note, save the created variables in `map fold change` and `map p-value`  options before using in the `combine columns` `transformation`.</a:t>
            </a:r>
          </a:p>
        </p:txBody>
      </p:sp>
    </p:spTree>
    <p:extLst>
      <p:ext uri="{BB962C8B-B14F-4D97-AF65-F5344CB8AC3E}">
        <p14:creationId xmlns:p14="http://schemas.microsoft.com/office/powerpoint/2010/main" val="1129314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50DEA0-BA2F-25F2-413E-F05F883D420F}"/>
              </a:ext>
            </a:extLst>
          </p:cNvPr>
          <p:cNvSpPr txBox="1"/>
          <p:nvPr/>
        </p:nvSpPr>
        <p:spPr>
          <a:xfrm>
            <a:off x="403964" y="390104"/>
            <a:ext cx="6093912" cy="3416320"/>
          </a:xfrm>
          <a:prstGeom prst="rect">
            <a:avLst/>
          </a:prstGeom>
          <a:noFill/>
        </p:spPr>
        <p:txBody>
          <a:bodyPr wrap="square">
            <a:spAutoFit/>
          </a:bodyPr>
          <a:lstStyle/>
          <a:p>
            <a:r>
              <a:rPr lang="en-US" dirty="0">
                <a:solidFill>
                  <a:schemeClr val="bg1"/>
                </a:solidFill>
              </a:rPr>
              <a:t># Use the [Network &gt;&gt; correlation]{.</a:t>
            </a:r>
            <a:r>
              <a:rPr lang="en-US" dirty="0" err="1">
                <a:solidFill>
                  <a:schemeClr val="bg1"/>
                </a:solidFill>
              </a:rPr>
              <a:t>txbox_green</a:t>
            </a:r>
            <a:r>
              <a:rPr lang="en-US" dirty="0">
                <a:solidFill>
                  <a:schemeClr val="bg1"/>
                </a:solidFill>
              </a:rPr>
              <a:t>} module to calculate regularized correlations among all variables.</a:t>
            </a:r>
          </a:p>
          <a:p>
            <a:endParaRPr lang="en-US" dirty="0">
              <a:solidFill>
                <a:schemeClr val="bg1"/>
              </a:solidFill>
            </a:endParaRPr>
          </a:p>
          <a:p>
            <a:r>
              <a:rPr lang="en-US" dirty="0">
                <a:solidFill>
                  <a:schemeClr val="bg1"/>
                </a:solidFill>
              </a:rPr>
              <a:t>First, define the [correlation]{.</a:t>
            </a:r>
            <a:r>
              <a:rPr lang="en-US" dirty="0" err="1">
                <a:solidFill>
                  <a:schemeClr val="bg1"/>
                </a:solidFill>
              </a:rPr>
              <a:t>txbox_blue</a:t>
            </a:r>
            <a:r>
              <a:rPr lang="en-US" dirty="0">
                <a:solidFill>
                  <a:schemeClr val="bg1"/>
                </a:solidFill>
              </a:rPr>
              <a:t>}  `</a:t>
            </a:r>
            <a:r>
              <a:rPr lang="en-US" dirty="0" err="1">
                <a:solidFill>
                  <a:schemeClr val="bg1"/>
                </a:solidFill>
              </a:rPr>
              <a:t>method`and</a:t>
            </a:r>
            <a:r>
              <a:rPr lang="en-US" dirty="0">
                <a:solidFill>
                  <a:schemeClr val="bg1"/>
                </a:solidFill>
              </a:rPr>
              <a:t> `p-value` significance threshold and `calculate`.</a:t>
            </a:r>
          </a:p>
          <a:p>
            <a:endParaRPr lang="en-US" dirty="0">
              <a:solidFill>
                <a:schemeClr val="bg1"/>
              </a:solidFill>
            </a:endParaRPr>
          </a:p>
          <a:p>
            <a:r>
              <a:rPr lang="en-US" dirty="0">
                <a:solidFill>
                  <a:schemeClr val="bg1"/>
                </a:solidFill>
              </a:rPr>
              <a:t>Next, use [regularize]{.</a:t>
            </a:r>
            <a:r>
              <a:rPr lang="en-US" dirty="0" err="1">
                <a:solidFill>
                  <a:schemeClr val="bg1"/>
                </a:solidFill>
              </a:rPr>
              <a:t>txbox_blue</a:t>
            </a:r>
            <a:r>
              <a:rPr lang="en-US" dirty="0">
                <a:solidFill>
                  <a:schemeClr val="bg1"/>
                </a:solidFill>
              </a:rPr>
              <a:t>} to prune the network to maintain the most confident relationships. Use `optimization` to define the initial method (`</a:t>
            </a:r>
            <a:r>
              <a:rPr lang="en-US" dirty="0" err="1">
                <a:solidFill>
                  <a:schemeClr val="bg1"/>
                </a:solidFill>
              </a:rPr>
              <a:t>ric</a:t>
            </a:r>
            <a:r>
              <a:rPr lang="en-US" dirty="0">
                <a:solidFill>
                  <a:schemeClr val="bg1"/>
                </a:solidFill>
              </a:rPr>
              <a:t>` or `stars` @huge). Next, you can select the `manual` optimization and select a custom regularization `lambda` (the higher the more strict the selection).</a:t>
            </a:r>
          </a:p>
        </p:txBody>
      </p:sp>
      <p:pic>
        <p:nvPicPr>
          <p:cNvPr id="5" name="Picture 4">
            <a:extLst>
              <a:ext uri="{FF2B5EF4-FFF2-40B4-BE49-F238E27FC236}">
                <a16:creationId xmlns:a16="http://schemas.microsoft.com/office/drawing/2014/main" id="{CFA1F615-6EF6-0535-9541-9583B603C4C3}"/>
              </a:ext>
            </a:extLst>
          </p:cNvPr>
          <p:cNvPicPr>
            <a:picLocks noChangeAspect="1"/>
          </p:cNvPicPr>
          <p:nvPr/>
        </p:nvPicPr>
        <p:blipFill>
          <a:blip r:embed="rId2"/>
          <a:stretch>
            <a:fillRect/>
          </a:stretch>
        </p:blipFill>
        <p:spPr>
          <a:xfrm>
            <a:off x="9689912" y="155571"/>
            <a:ext cx="2514286" cy="2542857"/>
          </a:xfrm>
          <a:prstGeom prst="rect">
            <a:avLst/>
          </a:prstGeom>
        </p:spPr>
      </p:pic>
      <p:pic>
        <p:nvPicPr>
          <p:cNvPr id="9" name="Picture 8">
            <a:extLst>
              <a:ext uri="{FF2B5EF4-FFF2-40B4-BE49-F238E27FC236}">
                <a16:creationId xmlns:a16="http://schemas.microsoft.com/office/drawing/2014/main" id="{5ACC0BC4-4B89-DAEA-48F0-CD96214C2C32}"/>
              </a:ext>
            </a:extLst>
          </p:cNvPr>
          <p:cNvPicPr>
            <a:picLocks noChangeAspect="1"/>
          </p:cNvPicPr>
          <p:nvPr/>
        </p:nvPicPr>
        <p:blipFill>
          <a:blip r:embed="rId3"/>
          <a:stretch>
            <a:fillRect/>
          </a:stretch>
        </p:blipFill>
        <p:spPr>
          <a:xfrm>
            <a:off x="7043954" y="222237"/>
            <a:ext cx="2438095" cy="2409524"/>
          </a:xfrm>
          <a:prstGeom prst="rect">
            <a:avLst/>
          </a:prstGeom>
        </p:spPr>
      </p:pic>
      <p:pic>
        <p:nvPicPr>
          <p:cNvPr id="11" name="Picture 10">
            <a:extLst>
              <a:ext uri="{FF2B5EF4-FFF2-40B4-BE49-F238E27FC236}">
                <a16:creationId xmlns:a16="http://schemas.microsoft.com/office/drawing/2014/main" id="{C88AC9B1-ED93-734E-04FA-329D5308DBE0}"/>
              </a:ext>
            </a:extLst>
          </p:cNvPr>
          <p:cNvPicPr>
            <a:picLocks noChangeAspect="1"/>
          </p:cNvPicPr>
          <p:nvPr/>
        </p:nvPicPr>
        <p:blipFill>
          <a:blip r:embed="rId4"/>
          <a:stretch>
            <a:fillRect/>
          </a:stretch>
        </p:blipFill>
        <p:spPr>
          <a:xfrm>
            <a:off x="12198" y="3806424"/>
            <a:ext cx="12192000" cy="4558127"/>
          </a:xfrm>
          <a:prstGeom prst="rect">
            <a:avLst/>
          </a:prstGeom>
        </p:spPr>
      </p:pic>
    </p:spTree>
    <p:extLst>
      <p:ext uri="{BB962C8B-B14F-4D97-AF65-F5344CB8AC3E}">
        <p14:creationId xmlns:p14="http://schemas.microsoft.com/office/powerpoint/2010/main" val="442159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5AB81E-201C-A3A2-581B-C02C6606C889}"/>
              </a:ext>
            </a:extLst>
          </p:cNvPr>
          <p:cNvSpPr txBox="1"/>
          <p:nvPr/>
        </p:nvSpPr>
        <p:spPr>
          <a:xfrm>
            <a:off x="45929" y="102719"/>
            <a:ext cx="12100142" cy="2308324"/>
          </a:xfrm>
          <a:prstGeom prst="rect">
            <a:avLst/>
          </a:prstGeom>
          <a:noFill/>
        </p:spPr>
        <p:txBody>
          <a:bodyPr wrap="square">
            <a:spAutoFit/>
          </a:bodyPr>
          <a:lstStyle/>
          <a:p>
            <a:r>
              <a:rPr lang="en-US" dirty="0">
                <a:solidFill>
                  <a:schemeClr val="bg1"/>
                </a:solidFill>
              </a:rPr>
              <a:t>###### Use the [Network &gt;&gt; visualize]{.</a:t>
            </a:r>
            <a:r>
              <a:rPr lang="en-US" dirty="0" err="1">
                <a:solidFill>
                  <a:schemeClr val="bg1"/>
                </a:solidFill>
              </a:rPr>
              <a:t>txbox_blue</a:t>
            </a:r>
            <a:r>
              <a:rPr lang="en-US" dirty="0">
                <a:solidFill>
                  <a:schemeClr val="bg1"/>
                </a:solidFill>
              </a:rPr>
              <a:t>} menu to create mapped networks integrated with the calculated relationships.</a:t>
            </a:r>
          </a:p>
          <a:p>
            <a:endParaRPr lang="en-US" dirty="0">
              <a:solidFill>
                <a:schemeClr val="bg1"/>
              </a:solidFill>
            </a:endParaRPr>
          </a:p>
          <a:p>
            <a:r>
              <a:rPr lang="en-US" dirty="0">
                <a:solidFill>
                  <a:schemeClr val="bg1"/>
                </a:solidFill>
              </a:rPr>
              <a:t>##### For example the following mapped network displays positive and negative regularized correlations and the following node properties:</a:t>
            </a:r>
          </a:p>
          <a:p>
            <a:r>
              <a:rPr lang="en-US" dirty="0">
                <a:solidFill>
                  <a:schemeClr val="bg1"/>
                </a:solidFill>
              </a:rPr>
              <a:t>* size = magnitude of fold-change</a:t>
            </a:r>
          </a:p>
          <a:p>
            <a:r>
              <a:rPr lang="en-US" dirty="0">
                <a:solidFill>
                  <a:schemeClr val="bg1"/>
                </a:solidFill>
              </a:rPr>
              <a:t>* color and shape = direction of fold change and if the statistical p-value met the threshold criteria set in [mapping]{.</a:t>
            </a:r>
            <a:r>
              <a:rPr lang="en-US" dirty="0" err="1">
                <a:solidFill>
                  <a:schemeClr val="bg1"/>
                </a:solidFill>
              </a:rPr>
              <a:t>txbox_green</a:t>
            </a:r>
            <a:r>
              <a:rPr lang="en-US" dirty="0">
                <a:solidFill>
                  <a:schemeClr val="bg1"/>
                </a:solidFill>
              </a:rPr>
              <a:t>}</a:t>
            </a:r>
          </a:p>
        </p:txBody>
      </p:sp>
      <p:pic>
        <p:nvPicPr>
          <p:cNvPr id="7" name="Picture 6">
            <a:extLst>
              <a:ext uri="{FF2B5EF4-FFF2-40B4-BE49-F238E27FC236}">
                <a16:creationId xmlns:a16="http://schemas.microsoft.com/office/drawing/2014/main" id="{DCC7D616-EE67-2FE6-B04E-D13269DA7010}"/>
              </a:ext>
            </a:extLst>
          </p:cNvPr>
          <p:cNvPicPr>
            <a:picLocks noChangeAspect="1"/>
          </p:cNvPicPr>
          <p:nvPr/>
        </p:nvPicPr>
        <p:blipFill>
          <a:blip r:embed="rId2"/>
          <a:stretch>
            <a:fillRect/>
          </a:stretch>
        </p:blipFill>
        <p:spPr>
          <a:xfrm>
            <a:off x="1513197" y="769725"/>
            <a:ext cx="11301608" cy="6858000"/>
          </a:xfrm>
          <a:prstGeom prst="rect">
            <a:avLst/>
          </a:prstGeom>
        </p:spPr>
      </p:pic>
    </p:spTree>
    <p:extLst>
      <p:ext uri="{BB962C8B-B14F-4D97-AF65-F5344CB8AC3E}">
        <p14:creationId xmlns:p14="http://schemas.microsoft.com/office/powerpoint/2010/main" val="235125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0F9E3-17CD-FE9C-8395-D6E9DECA3D2C}"/>
              </a:ext>
            </a:extLst>
          </p:cNvPr>
          <p:cNvPicPr>
            <a:picLocks noChangeAspect="1"/>
          </p:cNvPicPr>
          <p:nvPr/>
        </p:nvPicPr>
        <p:blipFill>
          <a:blip r:embed="rId2"/>
          <a:stretch>
            <a:fillRect/>
          </a:stretch>
        </p:blipFill>
        <p:spPr>
          <a:xfrm>
            <a:off x="5299318" y="386043"/>
            <a:ext cx="2495238" cy="1628571"/>
          </a:xfrm>
          <a:prstGeom prst="rect">
            <a:avLst/>
          </a:prstGeom>
        </p:spPr>
      </p:pic>
      <p:sp>
        <p:nvSpPr>
          <p:cNvPr id="4" name="TextBox 3">
            <a:extLst>
              <a:ext uri="{FF2B5EF4-FFF2-40B4-BE49-F238E27FC236}">
                <a16:creationId xmlns:a16="http://schemas.microsoft.com/office/drawing/2014/main" id="{966718C7-34AC-1D6B-B20D-D6CC4521BC0E}"/>
              </a:ext>
            </a:extLst>
          </p:cNvPr>
          <p:cNvSpPr txBox="1"/>
          <p:nvPr/>
        </p:nvSpPr>
        <p:spPr>
          <a:xfrm>
            <a:off x="1" y="0"/>
            <a:ext cx="4847572" cy="1200329"/>
          </a:xfrm>
          <a:prstGeom prst="rect">
            <a:avLst/>
          </a:prstGeom>
          <a:noFill/>
        </p:spPr>
        <p:txBody>
          <a:bodyPr wrap="square" rtlCol="0">
            <a:spAutoFit/>
          </a:bodyPr>
          <a:lstStyle/>
          <a:p>
            <a:r>
              <a:rPr lang="en-US" dirty="0">
                <a:solidFill>
                  <a:schemeClr val="bg1"/>
                </a:solidFill>
              </a:rPr>
              <a:t># Use [save]{.</a:t>
            </a:r>
            <a:r>
              <a:rPr lang="en-US" dirty="0" err="1">
                <a:solidFill>
                  <a:schemeClr val="bg1"/>
                </a:solidFill>
              </a:rPr>
              <a:t>txbox_blue</a:t>
            </a:r>
            <a:r>
              <a:rPr lang="en-US" dirty="0">
                <a:solidFill>
                  <a:schemeClr val="bg1"/>
                </a:solidFill>
              </a:rPr>
              <a:t>} to add the calculate network as an option to integrate with other available networks for the data set in [network &gt;&gt; enrich]{.</a:t>
            </a:r>
            <a:r>
              <a:rPr lang="en-US" dirty="0" err="1">
                <a:solidFill>
                  <a:schemeClr val="bg1"/>
                </a:solidFill>
              </a:rPr>
              <a:t>txbox_green</a:t>
            </a:r>
            <a:r>
              <a:rPr lang="en-US" dirty="0">
                <a:solidFill>
                  <a:schemeClr val="bg1"/>
                </a:solidFill>
              </a:rPr>
              <a:t>}.</a:t>
            </a:r>
          </a:p>
        </p:txBody>
      </p:sp>
    </p:spTree>
    <p:extLst>
      <p:ext uri="{BB962C8B-B14F-4D97-AF65-F5344CB8AC3E}">
        <p14:creationId xmlns:p14="http://schemas.microsoft.com/office/powerpoint/2010/main" val="3010620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F88CD-EFEF-73AE-F27A-223010301883}"/>
              </a:ext>
            </a:extLst>
          </p:cNvPr>
          <p:cNvSpPr txBox="1"/>
          <p:nvPr/>
        </p:nvSpPr>
        <p:spPr>
          <a:xfrm>
            <a:off x="403964" y="390104"/>
            <a:ext cx="11483236" cy="2308324"/>
          </a:xfrm>
          <a:prstGeom prst="rect">
            <a:avLst/>
          </a:prstGeom>
          <a:noFill/>
        </p:spPr>
        <p:txBody>
          <a:bodyPr wrap="square">
            <a:spAutoFit/>
          </a:bodyPr>
          <a:lstStyle/>
          <a:p>
            <a:r>
              <a:rPr lang="en-US" dirty="0">
                <a:solidFill>
                  <a:schemeClr val="bg1"/>
                </a:solidFill>
              </a:rPr>
              <a:t># Use the [Network &gt;&gt; biochemical]{.</a:t>
            </a:r>
            <a:r>
              <a:rPr lang="en-US" dirty="0" err="1">
                <a:solidFill>
                  <a:schemeClr val="bg1"/>
                </a:solidFill>
              </a:rPr>
              <a:t>txbox_green</a:t>
            </a:r>
            <a:r>
              <a:rPr lang="en-US" dirty="0">
                <a:solidFill>
                  <a:schemeClr val="bg1"/>
                </a:solidFill>
              </a:rPr>
              <a:t>} module to calculate biochemical (substrate to product) relationships for all `KEGG` ids for metabolite measurements.</a:t>
            </a:r>
          </a:p>
          <a:p>
            <a:endParaRPr lang="en-US" dirty="0">
              <a:solidFill>
                <a:schemeClr val="bg1"/>
              </a:solidFill>
            </a:endParaRPr>
          </a:p>
          <a:p>
            <a:r>
              <a:rPr lang="en-US" dirty="0">
                <a:solidFill>
                  <a:schemeClr val="bg1"/>
                </a:solidFill>
              </a:rPr>
              <a:t>##### Define which variable in the data corresponds to the `KEGG` id or first use the [network &gt;&gt; translate]{.</a:t>
            </a:r>
            <a:r>
              <a:rPr lang="en-US" dirty="0" err="1">
                <a:solidFill>
                  <a:schemeClr val="bg1"/>
                </a:solidFill>
              </a:rPr>
              <a:t>tcbox_green</a:t>
            </a:r>
            <a:r>
              <a:rPr lang="en-US" dirty="0">
                <a:solidFill>
                  <a:schemeClr val="bg1"/>
                </a:solidFill>
              </a:rPr>
              <a:t>} to translate it from metabolite names or other identifiers. </a:t>
            </a:r>
          </a:p>
          <a:p>
            <a:endParaRPr lang="en-US" dirty="0">
              <a:solidFill>
                <a:schemeClr val="bg1"/>
              </a:solidFill>
            </a:endParaRPr>
          </a:p>
          <a:p>
            <a:r>
              <a:rPr lang="en-US" dirty="0">
                <a:solidFill>
                  <a:schemeClr val="bg1"/>
                </a:solidFill>
              </a:rPr>
              <a:t>##### Next, `visualize`, create a `report` and [save]{.</a:t>
            </a:r>
            <a:r>
              <a:rPr lang="en-US" dirty="0" err="1">
                <a:solidFill>
                  <a:schemeClr val="bg1"/>
                </a:solidFill>
              </a:rPr>
              <a:t>txbox_blue</a:t>
            </a:r>
            <a:r>
              <a:rPr lang="en-US" dirty="0">
                <a:solidFill>
                  <a:schemeClr val="bg1"/>
                </a:solidFill>
              </a:rPr>
              <a:t>} the calculated network.</a:t>
            </a:r>
          </a:p>
          <a:p>
            <a:endParaRPr lang="en-US" dirty="0">
              <a:solidFill>
                <a:schemeClr val="bg1"/>
              </a:solidFill>
            </a:endParaRPr>
          </a:p>
        </p:txBody>
      </p:sp>
      <p:pic>
        <p:nvPicPr>
          <p:cNvPr id="4" name="Picture 3">
            <a:extLst>
              <a:ext uri="{FF2B5EF4-FFF2-40B4-BE49-F238E27FC236}">
                <a16:creationId xmlns:a16="http://schemas.microsoft.com/office/drawing/2014/main" id="{EEC7BE4C-B776-760B-F761-5ABACE389A6B}"/>
              </a:ext>
            </a:extLst>
          </p:cNvPr>
          <p:cNvPicPr>
            <a:picLocks noChangeAspect="1"/>
          </p:cNvPicPr>
          <p:nvPr/>
        </p:nvPicPr>
        <p:blipFill>
          <a:blip r:embed="rId2"/>
          <a:stretch>
            <a:fillRect/>
          </a:stretch>
        </p:blipFill>
        <p:spPr>
          <a:xfrm>
            <a:off x="2538455" y="2970714"/>
            <a:ext cx="9019048" cy="3485714"/>
          </a:xfrm>
          <a:prstGeom prst="rect">
            <a:avLst/>
          </a:prstGeom>
        </p:spPr>
      </p:pic>
      <p:pic>
        <p:nvPicPr>
          <p:cNvPr id="6" name="Picture 5">
            <a:extLst>
              <a:ext uri="{FF2B5EF4-FFF2-40B4-BE49-F238E27FC236}">
                <a16:creationId xmlns:a16="http://schemas.microsoft.com/office/drawing/2014/main" id="{995C6A7C-D79B-A467-99B4-9F43EB979456}"/>
              </a:ext>
            </a:extLst>
          </p:cNvPr>
          <p:cNvPicPr>
            <a:picLocks noChangeAspect="1"/>
          </p:cNvPicPr>
          <p:nvPr/>
        </p:nvPicPr>
        <p:blipFill>
          <a:blip r:embed="rId3"/>
          <a:stretch>
            <a:fillRect/>
          </a:stretch>
        </p:blipFill>
        <p:spPr>
          <a:xfrm>
            <a:off x="6298085" y="946884"/>
            <a:ext cx="2476190" cy="1580952"/>
          </a:xfrm>
          <a:prstGeom prst="rect">
            <a:avLst/>
          </a:prstGeom>
        </p:spPr>
      </p:pic>
    </p:spTree>
    <p:extLst>
      <p:ext uri="{BB962C8B-B14F-4D97-AF65-F5344CB8AC3E}">
        <p14:creationId xmlns:p14="http://schemas.microsoft.com/office/powerpoint/2010/main" val="1084306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B14D0-9DD1-2C01-06E2-D269068BA42F}"/>
              </a:ext>
            </a:extLst>
          </p:cNvPr>
          <p:cNvPicPr>
            <a:picLocks noChangeAspect="1"/>
          </p:cNvPicPr>
          <p:nvPr/>
        </p:nvPicPr>
        <p:blipFill>
          <a:blip r:embed="rId2"/>
          <a:stretch>
            <a:fillRect/>
          </a:stretch>
        </p:blipFill>
        <p:spPr>
          <a:xfrm>
            <a:off x="1020118" y="2912450"/>
            <a:ext cx="9876190" cy="3438095"/>
          </a:xfrm>
          <a:prstGeom prst="rect">
            <a:avLst/>
          </a:prstGeom>
        </p:spPr>
      </p:pic>
      <p:sp>
        <p:nvSpPr>
          <p:cNvPr id="4" name="TextBox 3">
            <a:extLst>
              <a:ext uri="{FF2B5EF4-FFF2-40B4-BE49-F238E27FC236}">
                <a16:creationId xmlns:a16="http://schemas.microsoft.com/office/drawing/2014/main" id="{2E811D9C-63A4-8A02-7B94-E83430FDC66E}"/>
              </a:ext>
            </a:extLst>
          </p:cNvPr>
          <p:cNvSpPr txBox="1"/>
          <p:nvPr/>
        </p:nvSpPr>
        <p:spPr>
          <a:xfrm>
            <a:off x="354382" y="303502"/>
            <a:ext cx="11483236" cy="2308324"/>
          </a:xfrm>
          <a:prstGeom prst="rect">
            <a:avLst/>
          </a:prstGeom>
          <a:noFill/>
        </p:spPr>
        <p:txBody>
          <a:bodyPr wrap="square">
            <a:spAutoFit/>
          </a:bodyPr>
          <a:lstStyle/>
          <a:p>
            <a:r>
              <a:rPr lang="en-US" dirty="0">
                <a:solidFill>
                  <a:schemeClr val="bg1"/>
                </a:solidFill>
              </a:rPr>
              <a:t># Use the [Network &gt;&gt; structural]{.</a:t>
            </a:r>
            <a:r>
              <a:rPr lang="en-US" dirty="0" err="1">
                <a:solidFill>
                  <a:schemeClr val="bg1"/>
                </a:solidFill>
              </a:rPr>
              <a:t>txbox_green</a:t>
            </a:r>
            <a:r>
              <a:rPr lang="en-US" dirty="0">
                <a:solidFill>
                  <a:schemeClr val="bg1"/>
                </a:solidFill>
              </a:rPr>
              <a:t>} module to calculate molecule structural similarity relationships for all `PubChem CID` ids for metabolite measurements.</a:t>
            </a:r>
          </a:p>
          <a:p>
            <a:endParaRPr lang="en-US" dirty="0">
              <a:solidFill>
                <a:schemeClr val="bg1"/>
              </a:solidFill>
            </a:endParaRPr>
          </a:p>
          <a:p>
            <a:r>
              <a:rPr lang="en-US" dirty="0">
                <a:solidFill>
                  <a:schemeClr val="bg1"/>
                </a:solidFill>
              </a:rPr>
              <a:t>##### Define which variable in the data corresponds to the `CID` id or first use the [network &gt;&gt; translate]{.</a:t>
            </a:r>
            <a:r>
              <a:rPr lang="en-US" dirty="0" err="1">
                <a:solidFill>
                  <a:schemeClr val="bg1"/>
                </a:solidFill>
              </a:rPr>
              <a:t>tcbox_green</a:t>
            </a:r>
            <a:r>
              <a:rPr lang="en-US" dirty="0">
                <a:solidFill>
                  <a:schemeClr val="bg1"/>
                </a:solidFill>
              </a:rPr>
              <a:t>} to translate it from metabolite names or other identifiers. </a:t>
            </a:r>
          </a:p>
          <a:p>
            <a:endParaRPr lang="en-US" dirty="0">
              <a:solidFill>
                <a:schemeClr val="bg1"/>
              </a:solidFill>
            </a:endParaRPr>
          </a:p>
          <a:p>
            <a:r>
              <a:rPr lang="en-US" dirty="0">
                <a:solidFill>
                  <a:schemeClr val="bg1"/>
                </a:solidFill>
              </a:rPr>
              <a:t>##### Next, `visualize`, create a `report` and [save]{.</a:t>
            </a:r>
            <a:r>
              <a:rPr lang="en-US" dirty="0" err="1">
                <a:solidFill>
                  <a:schemeClr val="bg1"/>
                </a:solidFill>
              </a:rPr>
              <a:t>txbox_blue</a:t>
            </a:r>
            <a:r>
              <a:rPr lang="en-US" dirty="0">
                <a:solidFill>
                  <a:schemeClr val="bg1"/>
                </a:solidFill>
              </a:rPr>
              <a:t>} the calculated network.</a:t>
            </a:r>
          </a:p>
          <a:p>
            <a:endParaRPr lang="en-US" dirty="0">
              <a:solidFill>
                <a:schemeClr val="bg1"/>
              </a:solidFill>
            </a:endParaRPr>
          </a:p>
        </p:txBody>
      </p:sp>
    </p:spTree>
    <p:extLst>
      <p:ext uri="{BB962C8B-B14F-4D97-AF65-F5344CB8AC3E}">
        <p14:creationId xmlns:p14="http://schemas.microsoft.com/office/powerpoint/2010/main" val="329777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836872-DECB-F96A-C2BE-392E6223242F}"/>
              </a:ext>
            </a:extLst>
          </p:cNvPr>
          <p:cNvSpPr txBox="1"/>
          <p:nvPr/>
        </p:nvSpPr>
        <p:spPr>
          <a:xfrm>
            <a:off x="354382" y="303502"/>
            <a:ext cx="11483236" cy="2862322"/>
          </a:xfrm>
          <a:prstGeom prst="rect">
            <a:avLst/>
          </a:prstGeom>
          <a:noFill/>
        </p:spPr>
        <p:txBody>
          <a:bodyPr wrap="square">
            <a:spAutoFit/>
          </a:bodyPr>
          <a:lstStyle/>
          <a:p>
            <a:r>
              <a:rPr lang="en-US" dirty="0">
                <a:solidFill>
                  <a:schemeClr val="bg1"/>
                </a:solidFill>
              </a:rPr>
              <a:t># Use the [Network &gt;&gt; enrich]{.</a:t>
            </a:r>
            <a:r>
              <a:rPr lang="en-US" dirty="0" err="1">
                <a:solidFill>
                  <a:schemeClr val="bg1"/>
                </a:solidFill>
              </a:rPr>
              <a:t>txbox_green</a:t>
            </a:r>
            <a:r>
              <a:rPr lang="en-US" dirty="0">
                <a:solidFill>
                  <a:schemeClr val="bg1"/>
                </a:solidFill>
              </a:rPr>
              <a:t>} module to combine, update and visualize the calculated networks.</a:t>
            </a:r>
          </a:p>
          <a:p>
            <a:endParaRPr lang="en-US" dirty="0">
              <a:solidFill>
                <a:schemeClr val="bg1"/>
              </a:solidFill>
            </a:endParaRPr>
          </a:p>
          <a:p>
            <a:r>
              <a:rPr lang="en-US" dirty="0">
                <a:solidFill>
                  <a:schemeClr val="bg1"/>
                </a:solidFill>
              </a:rPr>
              <a:t>##### [Select]{.</a:t>
            </a:r>
            <a:r>
              <a:rPr lang="en-US" dirty="0" err="1">
                <a:solidFill>
                  <a:schemeClr val="bg1"/>
                </a:solidFill>
              </a:rPr>
              <a:t>txbox_blue</a:t>
            </a:r>
            <a:r>
              <a:rPr lang="en-US" dirty="0">
                <a:solidFill>
                  <a:schemeClr val="bg1"/>
                </a:solidFill>
              </a:rPr>
              <a:t>} networks which should be combined into a single network. Note, selecting `single edges` removes any duplicated connections keeping the first observed instance as defined by the order of the `selected networks`.</a:t>
            </a:r>
          </a:p>
          <a:p>
            <a:endParaRPr lang="en-US" dirty="0">
              <a:solidFill>
                <a:schemeClr val="bg1"/>
              </a:solidFill>
            </a:endParaRPr>
          </a:p>
          <a:p>
            <a:r>
              <a:rPr lang="en-US" dirty="0">
                <a:solidFill>
                  <a:schemeClr val="bg1"/>
                </a:solidFill>
              </a:rPr>
              <a:t>##### The [update]{.</a:t>
            </a:r>
            <a:r>
              <a:rPr lang="en-US" dirty="0" err="1">
                <a:solidFill>
                  <a:schemeClr val="bg1"/>
                </a:solidFill>
              </a:rPr>
              <a:t>txbox_blue</a:t>
            </a:r>
            <a:r>
              <a:rPr lang="en-US" dirty="0">
                <a:solidFill>
                  <a:schemeClr val="bg1"/>
                </a:solidFill>
              </a:rPr>
              <a:t>} menu can be used to update the combined networks variable meta data (`_</a:t>
            </a:r>
            <a:r>
              <a:rPr lang="en-US" dirty="0" err="1">
                <a:solidFill>
                  <a:schemeClr val="bg1"/>
                </a:solidFill>
              </a:rPr>
              <a:t>col_meta</a:t>
            </a:r>
            <a:r>
              <a:rPr lang="en-US" dirty="0">
                <a:solidFill>
                  <a:schemeClr val="bg1"/>
                </a:solidFill>
              </a:rPr>
              <a:t>`).</a:t>
            </a:r>
          </a:p>
          <a:p>
            <a:r>
              <a:rPr lang="en-US" dirty="0">
                <a:solidFill>
                  <a:schemeClr val="bg1"/>
                </a:solidFill>
              </a:rPr>
              <a:t> </a:t>
            </a:r>
          </a:p>
          <a:p>
            <a:r>
              <a:rPr lang="en-US" dirty="0">
                <a:solidFill>
                  <a:schemeClr val="bg1"/>
                </a:solidFill>
              </a:rPr>
              <a:t>##### Next, `visualize`, create a `report` and [save]{.</a:t>
            </a:r>
            <a:r>
              <a:rPr lang="en-US" dirty="0" err="1">
                <a:solidFill>
                  <a:schemeClr val="bg1"/>
                </a:solidFill>
              </a:rPr>
              <a:t>txbox_blue</a:t>
            </a:r>
            <a:r>
              <a:rPr lang="en-US" dirty="0">
                <a:solidFill>
                  <a:schemeClr val="bg1"/>
                </a:solidFill>
              </a:rPr>
              <a:t>} the calculated network.</a:t>
            </a:r>
          </a:p>
          <a:p>
            <a:endParaRPr lang="en-US" dirty="0">
              <a:solidFill>
                <a:schemeClr val="bg1"/>
              </a:solidFill>
            </a:endParaRPr>
          </a:p>
        </p:txBody>
      </p:sp>
      <p:pic>
        <p:nvPicPr>
          <p:cNvPr id="4" name="Picture 3">
            <a:extLst>
              <a:ext uri="{FF2B5EF4-FFF2-40B4-BE49-F238E27FC236}">
                <a16:creationId xmlns:a16="http://schemas.microsoft.com/office/drawing/2014/main" id="{69605CA3-3A68-D1A4-FAE2-6F0F914A2539}"/>
              </a:ext>
            </a:extLst>
          </p:cNvPr>
          <p:cNvPicPr>
            <a:picLocks noChangeAspect="1"/>
          </p:cNvPicPr>
          <p:nvPr/>
        </p:nvPicPr>
        <p:blipFill>
          <a:blip r:embed="rId2"/>
          <a:stretch>
            <a:fillRect/>
          </a:stretch>
        </p:blipFill>
        <p:spPr>
          <a:xfrm>
            <a:off x="8619838" y="3463196"/>
            <a:ext cx="2495238" cy="2285714"/>
          </a:xfrm>
          <a:prstGeom prst="rect">
            <a:avLst/>
          </a:prstGeom>
        </p:spPr>
      </p:pic>
      <p:pic>
        <p:nvPicPr>
          <p:cNvPr id="6" name="Picture 5">
            <a:extLst>
              <a:ext uri="{FF2B5EF4-FFF2-40B4-BE49-F238E27FC236}">
                <a16:creationId xmlns:a16="http://schemas.microsoft.com/office/drawing/2014/main" id="{D2CC080A-AD79-5AB3-C8A3-D2DB494D2A42}"/>
              </a:ext>
            </a:extLst>
          </p:cNvPr>
          <p:cNvPicPr>
            <a:picLocks noChangeAspect="1"/>
          </p:cNvPicPr>
          <p:nvPr/>
        </p:nvPicPr>
        <p:blipFill>
          <a:blip r:embed="rId3"/>
          <a:stretch>
            <a:fillRect/>
          </a:stretch>
        </p:blipFill>
        <p:spPr>
          <a:xfrm>
            <a:off x="5638276" y="3654683"/>
            <a:ext cx="2476190" cy="2085714"/>
          </a:xfrm>
          <a:prstGeom prst="rect">
            <a:avLst/>
          </a:prstGeom>
        </p:spPr>
      </p:pic>
    </p:spTree>
    <p:extLst>
      <p:ext uri="{BB962C8B-B14F-4D97-AF65-F5344CB8AC3E}">
        <p14:creationId xmlns:p14="http://schemas.microsoft.com/office/powerpoint/2010/main" val="628084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196C-3ABA-38BD-0CF4-570F499DAD4B}"/>
              </a:ext>
            </a:extLst>
          </p:cNvPr>
          <p:cNvPicPr>
            <a:picLocks noChangeAspect="1"/>
          </p:cNvPicPr>
          <p:nvPr/>
        </p:nvPicPr>
        <p:blipFill>
          <a:blip r:embed="rId2"/>
          <a:stretch>
            <a:fillRect/>
          </a:stretch>
        </p:blipFill>
        <p:spPr>
          <a:xfrm>
            <a:off x="8568611" y="1943714"/>
            <a:ext cx="2495238" cy="4914286"/>
          </a:xfrm>
          <a:prstGeom prst="rect">
            <a:avLst/>
          </a:prstGeom>
        </p:spPr>
      </p:pic>
      <p:sp>
        <p:nvSpPr>
          <p:cNvPr id="4" name="TextBox 3">
            <a:extLst>
              <a:ext uri="{FF2B5EF4-FFF2-40B4-BE49-F238E27FC236}">
                <a16:creationId xmlns:a16="http://schemas.microsoft.com/office/drawing/2014/main" id="{39243D53-47D2-49F8-18DE-8D87669E8F97}"/>
              </a:ext>
            </a:extLst>
          </p:cNvPr>
          <p:cNvSpPr txBox="1"/>
          <p:nvPr/>
        </p:nvSpPr>
        <p:spPr>
          <a:xfrm>
            <a:off x="354382" y="303502"/>
            <a:ext cx="11483236" cy="2308324"/>
          </a:xfrm>
          <a:prstGeom prst="rect">
            <a:avLst/>
          </a:prstGeom>
          <a:noFill/>
        </p:spPr>
        <p:txBody>
          <a:bodyPr wrap="square">
            <a:spAutoFit/>
          </a:bodyPr>
          <a:lstStyle/>
          <a:p>
            <a:r>
              <a:rPr lang="en-US" dirty="0">
                <a:solidFill>
                  <a:schemeClr val="bg1"/>
                </a:solidFill>
              </a:rPr>
              <a:t>##### `Visualize`, create a `report` and [save]{.</a:t>
            </a:r>
            <a:r>
              <a:rPr lang="en-US" dirty="0" err="1">
                <a:solidFill>
                  <a:schemeClr val="bg1"/>
                </a:solidFill>
              </a:rPr>
              <a:t>txbox_blue</a:t>
            </a:r>
            <a:r>
              <a:rPr lang="en-US" dirty="0">
                <a:solidFill>
                  <a:schemeClr val="bg1"/>
                </a:solidFill>
              </a:rPr>
              <a:t>} the calculated network.</a:t>
            </a:r>
          </a:p>
          <a:p>
            <a:endParaRPr lang="en-US" dirty="0">
              <a:solidFill>
                <a:schemeClr val="bg1"/>
              </a:solidFill>
            </a:endParaRPr>
          </a:p>
          <a:p>
            <a:r>
              <a:rPr lang="en-US" dirty="0">
                <a:solidFill>
                  <a:schemeClr val="bg1"/>
                </a:solidFill>
              </a:rPr>
              <a:t>##### Use the [nodes]{.</a:t>
            </a:r>
            <a:r>
              <a:rPr lang="en-US" dirty="0" err="1">
                <a:solidFill>
                  <a:schemeClr val="bg1"/>
                </a:solidFill>
              </a:rPr>
              <a:t>txbox_blue</a:t>
            </a:r>
            <a:r>
              <a:rPr lang="en-US" dirty="0">
                <a:solidFill>
                  <a:schemeClr val="bg1"/>
                </a:solidFill>
              </a:rPr>
              <a:t>} menu to specify node labels, color, size and shape.</a:t>
            </a:r>
          </a:p>
          <a:p>
            <a:endParaRPr lang="en-US" dirty="0">
              <a:solidFill>
                <a:schemeClr val="bg1"/>
              </a:solidFill>
            </a:endParaRPr>
          </a:p>
          <a:p>
            <a:r>
              <a:rPr lang="en-US" dirty="0">
                <a:solidFill>
                  <a:schemeClr val="bg1"/>
                </a:solidFill>
              </a:rPr>
              <a:t>##### Use the [edges]{.</a:t>
            </a:r>
            <a:r>
              <a:rPr lang="en-US" dirty="0" err="1">
                <a:solidFill>
                  <a:schemeClr val="bg1"/>
                </a:solidFill>
              </a:rPr>
              <a:t>txbox_blue</a:t>
            </a:r>
            <a:r>
              <a:rPr lang="en-US" dirty="0">
                <a:solidFill>
                  <a:schemeClr val="bg1"/>
                </a:solidFill>
              </a:rPr>
              <a:t>} menu to filter edges. For example, filter `structural similarity` edges to keep only those showing Tanimoto similarity &gt; 0.8 @metabomapr.</a:t>
            </a: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287CEC37-A240-4C41-1CAD-C9411164DEDC}"/>
              </a:ext>
            </a:extLst>
          </p:cNvPr>
          <p:cNvPicPr>
            <a:picLocks noChangeAspect="1"/>
          </p:cNvPicPr>
          <p:nvPr/>
        </p:nvPicPr>
        <p:blipFill>
          <a:blip r:embed="rId3"/>
          <a:stretch>
            <a:fillRect/>
          </a:stretch>
        </p:blipFill>
        <p:spPr>
          <a:xfrm>
            <a:off x="4804073" y="2334827"/>
            <a:ext cx="2333333" cy="3523809"/>
          </a:xfrm>
          <a:prstGeom prst="rect">
            <a:avLst/>
          </a:prstGeom>
        </p:spPr>
      </p:pic>
    </p:spTree>
    <p:extLst>
      <p:ext uri="{BB962C8B-B14F-4D97-AF65-F5344CB8AC3E}">
        <p14:creationId xmlns:p14="http://schemas.microsoft.com/office/powerpoint/2010/main" val="184869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8C786-080D-4A66-AF6E-6F8B3725B527}"/>
              </a:ext>
            </a:extLst>
          </p:cNvPr>
          <p:cNvSpPr txBox="1"/>
          <p:nvPr/>
        </p:nvSpPr>
        <p:spPr>
          <a:xfrm>
            <a:off x="191544" y="153189"/>
            <a:ext cx="11483236" cy="1754326"/>
          </a:xfrm>
          <a:prstGeom prst="rect">
            <a:avLst/>
          </a:prstGeom>
          <a:noFill/>
        </p:spPr>
        <p:txBody>
          <a:bodyPr wrap="square">
            <a:spAutoFit/>
          </a:bodyPr>
          <a:lstStyle/>
          <a:p>
            <a:r>
              <a:rPr lang="en-US" dirty="0">
                <a:solidFill>
                  <a:schemeClr val="bg1"/>
                </a:solidFill>
              </a:rPr>
              <a:t>##### For example, the following `interactive` network displays the combined `biochemical`, `correlation` and `structural similarity` connections. The node size shows the magnitude of  the fold change between `classes`. Node color encodes the direction and significance of the fold changes. </a:t>
            </a:r>
          </a:p>
          <a:p>
            <a:endParaRPr lang="en-US" dirty="0">
              <a:solidFill>
                <a:schemeClr val="bg1"/>
              </a:solidFill>
            </a:endParaRPr>
          </a:p>
          <a:p>
            <a:r>
              <a:rPr lang="en-US" dirty="0">
                <a:solidFill>
                  <a:schemeClr val="bg1"/>
                </a:solidFill>
              </a:rPr>
              <a:t>##### You can zoom and pan in the network and use the legend to filter the visualized nodes and edges. For example, the following subnetwork shows nodes for all significantly altered comparisons.</a:t>
            </a:r>
          </a:p>
        </p:txBody>
      </p:sp>
      <p:pic>
        <p:nvPicPr>
          <p:cNvPr id="8" name="Picture 7">
            <a:extLst>
              <a:ext uri="{FF2B5EF4-FFF2-40B4-BE49-F238E27FC236}">
                <a16:creationId xmlns:a16="http://schemas.microsoft.com/office/drawing/2014/main" id="{2A67D37B-7F01-9BE9-8BBA-D1A891318A41}"/>
              </a:ext>
            </a:extLst>
          </p:cNvPr>
          <p:cNvPicPr>
            <a:picLocks noChangeAspect="1"/>
          </p:cNvPicPr>
          <p:nvPr/>
        </p:nvPicPr>
        <p:blipFill>
          <a:blip r:embed="rId2"/>
          <a:stretch>
            <a:fillRect/>
          </a:stretch>
        </p:blipFill>
        <p:spPr>
          <a:xfrm>
            <a:off x="279226" y="2422658"/>
            <a:ext cx="8466667" cy="6342857"/>
          </a:xfrm>
          <a:prstGeom prst="rect">
            <a:avLst/>
          </a:prstGeom>
        </p:spPr>
      </p:pic>
      <p:pic>
        <p:nvPicPr>
          <p:cNvPr id="6" name="Picture 5">
            <a:extLst>
              <a:ext uri="{FF2B5EF4-FFF2-40B4-BE49-F238E27FC236}">
                <a16:creationId xmlns:a16="http://schemas.microsoft.com/office/drawing/2014/main" id="{7C87D432-3AA3-91F7-B17F-D815E46904C3}"/>
              </a:ext>
            </a:extLst>
          </p:cNvPr>
          <p:cNvPicPr>
            <a:picLocks noChangeAspect="1"/>
          </p:cNvPicPr>
          <p:nvPr/>
        </p:nvPicPr>
        <p:blipFill>
          <a:blip r:embed="rId3"/>
          <a:stretch>
            <a:fillRect/>
          </a:stretch>
        </p:blipFill>
        <p:spPr>
          <a:xfrm>
            <a:off x="5933162" y="1907515"/>
            <a:ext cx="8638082" cy="6858000"/>
          </a:xfrm>
          <a:prstGeom prst="rect">
            <a:avLst/>
          </a:prstGeom>
        </p:spPr>
      </p:pic>
    </p:spTree>
    <p:extLst>
      <p:ext uri="{BB962C8B-B14F-4D97-AF65-F5344CB8AC3E}">
        <p14:creationId xmlns:p14="http://schemas.microsoft.com/office/powerpoint/2010/main" val="3778504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4A6F6-12D0-EECE-DE45-ADE2FEE3D0D8}"/>
              </a:ext>
            </a:extLst>
          </p:cNvPr>
          <p:cNvSpPr txBox="1"/>
          <p:nvPr/>
        </p:nvSpPr>
        <p:spPr>
          <a:xfrm>
            <a:off x="354382" y="211895"/>
            <a:ext cx="11483236" cy="646331"/>
          </a:xfrm>
          <a:prstGeom prst="rect">
            <a:avLst/>
          </a:prstGeom>
          <a:noFill/>
        </p:spPr>
        <p:txBody>
          <a:bodyPr wrap="square">
            <a:spAutoFit/>
          </a:bodyPr>
          <a:lstStyle/>
          <a:p>
            <a:r>
              <a:rPr lang="en-US" dirty="0">
                <a:solidFill>
                  <a:schemeClr val="bg1"/>
                </a:solidFill>
              </a:rPr>
              <a:t>##### Use the [data] {.</a:t>
            </a:r>
            <a:r>
              <a:rPr lang="en-US" dirty="0" err="1">
                <a:solidFill>
                  <a:schemeClr val="bg1"/>
                </a:solidFill>
              </a:rPr>
              <a:t>txbox_green</a:t>
            </a:r>
            <a:r>
              <a:rPr lang="en-US" dirty="0">
                <a:solidFill>
                  <a:schemeClr val="bg1"/>
                </a:solidFill>
              </a:rPr>
              <a:t>}  module to export ([save]{.</a:t>
            </a:r>
            <a:r>
              <a:rPr lang="en-US" dirty="0" err="1">
                <a:solidFill>
                  <a:schemeClr val="bg1"/>
                </a:solidFill>
              </a:rPr>
              <a:t>txtbox_blue</a:t>
            </a:r>
            <a:r>
              <a:rPr lang="en-US" dirty="0">
                <a:solidFill>
                  <a:schemeClr val="bg1"/>
                </a:solidFill>
              </a:rPr>
              <a:t>}) the selected network `nodes` and `edges`.</a:t>
            </a:r>
          </a:p>
          <a:p>
            <a:endParaRPr lang="en-US" dirty="0">
              <a:solidFill>
                <a:schemeClr val="bg1"/>
              </a:solidFill>
            </a:endParaRPr>
          </a:p>
        </p:txBody>
      </p:sp>
      <p:pic>
        <p:nvPicPr>
          <p:cNvPr id="7" name="Picture 6">
            <a:extLst>
              <a:ext uri="{FF2B5EF4-FFF2-40B4-BE49-F238E27FC236}">
                <a16:creationId xmlns:a16="http://schemas.microsoft.com/office/drawing/2014/main" id="{6E57C493-58BF-B882-4C02-5D3066B08455}"/>
              </a:ext>
            </a:extLst>
          </p:cNvPr>
          <p:cNvPicPr>
            <a:picLocks noChangeAspect="1"/>
          </p:cNvPicPr>
          <p:nvPr/>
        </p:nvPicPr>
        <p:blipFill>
          <a:blip r:embed="rId2"/>
          <a:stretch>
            <a:fillRect/>
          </a:stretch>
        </p:blipFill>
        <p:spPr>
          <a:xfrm>
            <a:off x="5506255" y="1549896"/>
            <a:ext cx="2457143" cy="4390476"/>
          </a:xfrm>
          <a:prstGeom prst="rect">
            <a:avLst/>
          </a:prstGeom>
        </p:spPr>
      </p:pic>
      <p:pic>
        <p:nvPicPr>
          <p:cNvPr id="9" name="Picture 8">
            <a:extLst>
              <a:ext uri="{FF2B5EF4-FFF2-40B4-BE49-F238E27FC236}">
                <a16:creationId xmlns:a16="http://schemas.microsoft.com/office/drawing/2014/main" id="{6B54687E-1C04-FCBC-D032-629C8321ED1D}"/>
              </a:ext>
            </a:extLst>
          </p:cNvPr>
          <p:cNvPicPr>
            <a:picLocks noChangeAspect="1"/>
          </p:cNvPicPr>
          <p:nvPr/>
        </p:nvPicPr>
        <p:blipFill>
          <a:blip r:embed="rId3"/>
          <a:stretch>
            <a:fillRect/>
          </a:stretch>
        </p:blipFill>
        <p:spPr>
          <a:xfrm>
            <a:off x="8099143" y="1549896"/>
            <a:ext cx="2457143" cy="4400000"/>
          </a:xfrm>
          <a:prstGeom prst="rect">
            <a:avLst/>
          </a:prstGeom>
        </p:spPr>
      </p:pic>
    </p:spTree>
    <p:extLst>
      <p:ext uri="{BB962C8B-B14F-4D97-AF65-F5344CB8AC3E}">
        <p14:creationId xmlns:p14="http://schemas.microsoft.com/office/powerpoint/2010/main" val="3857181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9D117-F019-1CCA-DFCD-D67C8287094A}"/>
              </a:ext>
            </a:extLst>
          </p:cNvPr>
          <p:cNvSpPr txBox="1"/>
          <p:nvPr/>
        </p:nvSpPr>
        <p:spPr>
          <a:xfrm>
            <a:off x="87683" y="239793"/>
            <a:ext cx="2492679" cy="2862322"/>
          </a:xfrm>
          <a:prstGeom prst="rect">
            <a:avLst/>
          </a:prstGeom>
          <a:noFill/>
        </p:spPr>
        <p:txBody>
          <a:bodyPr wrap="square">
            <a:spAutoFit/>
          </a:bodyPr>
          <a:lstStyle/>
          <a:p>
            <a:r>
              <a:rPr lang="en-US" dirty="0">
                <a:solidFill>
                  <a:schemeClr val="bg1"/>
                </a:solidFill>
              </a:rPr>
              <a:t>##### Save the results for later analyses. Note the created sample and variable meta data can be viewed in the [data]{.</a:t>
            </a:r>
            <a:r>
              <a:rPr lang="en-US" dirty="0" err="1">
                <a:solidFill>
                  <a:schemeClr val="bg1"/>
                </a:solidFill>
              </a:rPr>
              <a:t>txbox_green</a:t>
            </a:r>
            <a:r>
              <a:rPr lang="en-US" dirty="0">
                <a:solidFill>
                  <a:schemeClr val="bg1"/>
                </a:solidFill>
              </a:rPr>
              <a:t>} menu as `dave__</a:t>
            </a:r>
            <a:r>
              <a:rPr lang="en-US" dirty="0" err="1">
                <a:solidFill>
                  <a:schemeClr val="bg1"/>
                </a:solidFill>
              </a:rPr>
              <a:t>row_meta</a:t>
            </a:r>
            <a:r>
              <a:rPr lang="en-US" dirty="0">
                <a:solidFill>
                  <a:schemeClr val="bg1"/>
                </a:solidFill>
              </a:rPr>
              <a:t>` and `dave__</a:t>
            </a:r>
            <a:r>
              <a:rPr lang="en-US" dirty="0" err="1">
                <a:solidFill>
                  <a:schemeClr val="bg1"/>
                </a:solidFill>
              </a:rPr>
              <a:t>col_meta</a:t>
            </a:r>
            <a:r>
              <a:rPr lang="en-US" dirty="0">
                <a:solidFill>
                  <a:schemeClr val="bg1"/>
                </a:solidFill>
              </a:rPr>
              <a:t>`, respectively.</a:t>
            </a:r>
          </a:p>
        </p:txBody>
      </p:sp>
      <p:pic>
        <p:nvPicPr>
          <p:cNvPr id="4" name="Picture 3">
            <a:extLst>
              <a:ext uri="{FF2B5EF4-FFF2-40B4-BE49-F238E27FC236}">
                <a16:creationId xmlns:a16="http://schemas.microsoft.com/office/drawing/2014/main" id="{C41FC636-07F5-59AA-1730-3679D5842EB0}"/>
              </a:ext>
            </a:extLst>
          </p:cNvPr>
          <p:cNvPicPr>
            <a:picLocks noChangeAspect="1"/>
          </p:cNvPicPr>
          <p:nvPr/>
        </p:nvPicPr>
        <p:blipFill>
          <a:blip r:embed="rId2"/>
          <a:stretch>
            <a:fillRect/>
          </a:stretch>
        </p:blipFill>
        <p:spPr>
          <a:xfrm>
            <a:off x="3332731" y="239793"/>
            <a:ext cx="2495238" cy="1542857"/>
          </a:xfrm>
          <a:prstGeom prst="rect">
            <a:avLst/>
          </a:prstGeom>
        </p:spPr>
      </p:pic>
      <p:pic>
        <p:nvPicPr>
          <p:cNvPr id="6" name="Picture 5">
            <a:extLst>
              <a:ext uri="{FF2B5EF4-FFF2-40B4-BE49-F238E27FC236}">
                <a16:creationId xmlns:a16="http://schemas.microsoft.com/office/drawing/2014/main" id="{D29AB21B-0243-82CA-8E68-BCF8985BB777}"/>
              </a:ext>
            </a:extLst>
          </p:cNvPr>
          <p:cNvPicPr>
            <a:picLocks noChangeAspect="1"/>
          </p:cNvPicPr>
          <p:nvPr/>
        </p:nvPicPr>
        <p:blipFill>
          <a:blip r:embed="rId3"/>
          <a:stretch>
            <a:fillRect/>
          </a:stretch>
        </p:blipFill>
        <p:spPr>
          <a:xfrm>
            <a:off x="6096000" y="239793"/>
            <a:ext cx="2438095" cy="3333333"/>
          </a:xfrm>
          <a:prstGeom prst="rect">
            <a:avLst/>
          </a:prstGeom>
        </p:spPr>
      </p:pic>
    </p:spTree>
    <p:extLst>
      <p:ext uri="{BB962C8B-B14F-4D97-AF65-F5344CB8AC3E}">
        <p14:creationId xmlns:p14="http://schemas.microsoft.com/office/powerpoint/2010/main" val="1738064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1F135-7BAF-CDA3-96A7-71CA6BCD5227}"/>
              </a:ext>
            </a:extLst>
          </p:cNvPr>
          <p:cNvPicPr>
            <a:picLocks noChangeAspect="1"/>
          </p:cNvPicPr>
          <p:nvPr/>
        </p:nvPicPr>
        <p:blipFill>
          <a:blip r:embed="rId2"/>
          <a:stretch>
            <a:fillRect/>
          </a:stretch>
        </p:blipFill>
        <p:spPr>
          <a:xfrm>
            <a:off x="1300762" y="1871935"/>
            <a:ext cx="9590476" cy="4371429"/>
          </a:xfrm>
          <a:prstGeom prst="rect">
            <a:avLst/>
          </a:prstGeom>
        </p:spPr>
      </p:pic>
      <p:sp>
        <p:nvSpPr>
          <p:cNvPr id="5" name="TextBox 4">
            <a:extLst>
              <a:ext uri="{FF2B5EF4-FFF2-40B4-BE49-F238E27FC236}">
                <a16:creationId xmlns:a16="http://schemas.microsoft.com/office/drawing/2014/main" id="{7EA39FE3-FCA0-EC5B-0DC9-13711089722C}"/>
              </a:ext>
            </a:extLst>
          </p:cNvPr>
          <p:cNvSpPr txBox="1"/>
          <p:nvPr/>
        </p:nvSpPr>
        <p:spPr>
          <a:xfrm>
            <a:off x="2648903" y="866096"/>
            <a:ext cx="6097904" cy="369332"/>
          </a:xfrm>
          <a:prstGeom prst="rect">
            <a:avLst/>
          </a:prstGeom>
          <a:noFill/>
        </p:spPr>
        <p:txBody>
          <a:bodyPr wrap="square">
            <a:spAutoFit/>
          </a:bodyPr>
          <a:lstStyle/>
          <a:p>
            <a:r>
              <a:rPr lang="en-US" dirty="0">
                <a:solidFill>
                  <a:schemeClr val="bg1"/>
                </a:solidFill>
              </a:rPr>
              <a:t>https://cytoscape.org/</a:t>
            </a:r>
          </a:p>
        </p:txBody>
      </p:sp>
    </p:spTree>
    <p:extLst>
      <p:ext uri="{BB962C8B-B14F-4D97-AF65-F5344CB8AC3E}">
        <p14:creationId xmlns:p14="http://schemas.microsoft.com/office/powerpoint/2010/main" val="998321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6A911-012D-57AA-88AF-B2052CA83AB3}"/>
              </a:ext>
            </a:extLst>
          </p:cNvPr>
          <p:cNvPicPr>
            <a:picLocks noChangeAspect="1"/>
          </p:cNvPicPr>
          <p:nvPr/>
        </p:nvPicPr>
        <p:blipFill>
          <a:blip r:embed="rId2"/>
          <a:stretch>
            <a:fillRect/>
          </a:stretch>
        </p:blipFill>
        <p:spPr>
          <a:xfrm>
            <a:off x="1296000" y="560070"/>
            <a:ext cx="4800000" cy="3942857"/>
          </a:xfrm>
          <a:prstGeom prst="rect">
            <a:avLst/>
          </a:prstGeom>
        </p:spPr>
      </p:pic>
      <p:pic>
        <p:nvPicPr>
          <p:cNvPr id="7" name="Picture 6">
            <a:extLst>
              <a:ext uri="{FF2B5EF4-FFF2-40B4-BE49-F238E27FC236}">
                <a16:creationId xmlns:a16="http://schemas.microsoft.com/office/drawing/2014/main" id="{DE406B6B-2369-4528-1808-09EE5BE8138D}"/>
              </a:ext>
            </a:extLst>
          </p:cNvPr>
          <p:cNvPicPr>
            <a:picLocks noChangeAspect="1"/>
          </p:cNvPicPr>
          <p:nvPr/>
        </p:nvPicPr>
        <p:blipFill>
          <a:blip r:embed="rId3"/>
          <a:stretch>
            <a:fillRect/>
          </a:stretch>
        </p:blipFill>
        <p:spPr>
          <a:xfrm>
            <a:off x="4913427" y="2812216"/>
            <a:ext cx="6914286" cy="3485714"/>
          </a:xfrm>
          <a:prstGeom prst="rect">
            <a:avLst/>
          </a:prstGeom>
        </p:spPr>
      </p:pic>
    </p:spTree>
    <p:extLst>
      <p:ext uri="{BB962C8B-B14F-4D97-AF65-F5344CB8AC3E}">
        <p14:creationId xmlns:p14="http://schemas.microsoft.com/office/powerpoint/2010/main" val="810199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35D38-BE9F-331A-23E3-5B4E20C717AC}"/>
              </a:ext>
            </a:extLst>
          </p:cNvPr>
          <p:cNvPicPr>
            <a:picLocks noChangeAspect="1"/>
          </p:cNvPicPr>
          <p:nvPr/>
        </p:nvPicPr>
        <p:blipFill>
          <a:blip r:embed="rId2"/>
          <a:stretch>
            <a:fillRect/>
          </a:stretch>
        </p:blipFill>
        <p:spPr>
          <a:xfrm>
            <a:off x="1700405" y="21921"/>
            <a:ext cx="10491595" cy="6858000"/>
          </a:xfrm>
          <a:prstGeom prst="rect">
            <a:avLst/>
          </a:prstGeom>
        </p:spPr>
      </p:pic>
    </p:spTree>
    <p:extLst>
      <p:ext uri="{BB962C8B-B14F-4D97-AF65-F5344CB8AC3E}">
        <p14:creationId xmlns:p14="http://schemas.microsoft.com/office/powerpoint/2010/main" val="3477828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F91DD-C6B4-5CF0-69B6-10CB3D8227C0}"/>
              </a:ext>
            </a:extLst>
          </p:cNvPr>
          <p:cNvPicPr>
            <a:picLocks noChangeAspect="1"/>
          </p:cNvPicPr>
          <p:nvPr/>
        </p:nvPicPr>
        <p:blipFill>
          <a:blip r:embed="rId2"/>
          <a:stretch>
            <a:fillRect/>
          </a:stretch>
        </p:blipFill>
        <p:spPr>
          <a:xfrm>
            <a:off x="5063651" y="-688087"/>
            <a:ext cx="6980952" cy="5114286"/>
          </a:xfrm>
          <a:prstGeom prst="rect">
            <a:avLst/>
          </a:prstGeom>
        </p:spPr>
      </p:pic>
      <p:pic>
        <p:nvPicPr>
          <p:cNvPr id="4" name="Picture 3">
            <a:extLst>
              <a:ext uri="{FF2B5EF4-FFF2-40B4-BE49-F238E27FC236}">
                <a16:creationId xmlns:a16="http://schemas.microsoft.com/office/drawing/2014/main" id="{C8899B55-9147-7563-F2EE-92A6ADDFE5E8}"/>
              </a:ext>
            </a:extLst>
          </p:cNvPr>
          <p:cNvPicPr>
            <a:picLocks noChangeAspect="1"/>
          </p:cNvPicPr>
          <p:nvPr/>
        </p:nvPicPr>
        <p:blipFill rotWithShape="1">
          <a:blip r:embed="rId3"/>
          <a:srcRect l="663" r="-1"/>
          <a:stretch/>
        </p:blipFill>
        <p:spPr>
          <a:xfrm>
            <a:off x="323072" y="359525"/>
            <a:ext cx="4626279" cy="4009524"/>
          </a:xfrm>
          <a:prstGeom prst="rect">
            <a:avLst/>
          </a:prstGeom>
        </p:spPr>
      </p:pic>
      <p:pic>
        <p:nvPicPr>
          <p:cNvPr id="6" name="Picture 5">
            <a:extLst>
              <a:ext uri="{FF2B5EF4-FFF2-40B4-BE49-F238E27FC236}">
                <a16:creationId xmlns:a16="http://schemas.microsoft.com/office/drawing/2014/main" id="{D9B20F43-79DE-C014-D0E3-D0B6437F43DF}"/>
              </a:ext>
            </a:extLst>
          </p:cNvPr>
          <p:cNvPicPr>
            <a:picLocks noChangeAspect="1"/>
          </p:cNvPicPr>
          <p:nvPr/>
        </p:nvPicPr>
        <p:blipFill>
          <a:blip r:embed="rId4"/>
          <a:stretch>
            <a:fillRect/>
          </a:stretch>
        </p:blipFill>
        <p:spPr>
          <a:xfrm>
            <a:off x="1905524" y="3848836"/>
            <a:ext cx="8380952" cy="2580952"/>
          </a:xfrm>
          <a:prstGeom prst="rect">
            <a:avLst/>
          </a:prstGeom>
        </p:spPr>
      </p:pic>
    </p:spTree>
    <p:extLst>
      <p:ext uri="{BB962C8B-B14F-4D97-AF65-F5344CB8AC3E}">
        <p14:creationId xmlns:p14="http://schemas.microsoft.com/office/powerpoint/2010/main" val="1097299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2B98B8-8A69-E8A2-7B19-3752055872B0}"/>
              </a:ext>
            </a:extLst>
          </p:cNvPr>
          <p:cNvPicPr>
            <a:picLocks noChangeAspect="1"/>
          </p:cNvPicPr>
          <p:nvPr/>
        </p:nvPicPr>
        <p:blipFill>
          <a:blip r:embed="rId2"/>
          <a:stretch>
            <a:fillRect/>
          </a:stretch>
        </p:blipFill>
        <p:spPr>
          <a:xfrm>
            <a:off x="876602" y="2029623"/>
            <a:ext cx="1609524" cy="866667"/>
          </a:xfrm>
          <a:prstGeom prst="rect">
            <a:avLst/>
          </a:prstGeom>
        </p:spPr>
      </p:pic>
      <p:pic>
        <p:nvPicPr>
          <p:cNvPr id="9" name="Picture 8">
            <a:extLst>
              <a:ext uri="{FF2B5EF4-FFF2-40B4-BE49-F238E27FC236}">
                <a16:creationId xmlns:a16="http://schemas.microsoft.com/office/drawing/2014/main" id="{0DEE6530-6E0B-26D9-1EBE-2D35C4E2F373}"/>
              </a:ext>
            </a:extLst>
          </p:cNvPr>
          <p:cNvPicPr>
            <a:picLocks noChangeAspect="1"/>
          </p:cNvPicPr>
          <p:nvPr/>
        </p:nvPicPr>
        <p:blipFill>
          <a:blip r:embed="rId3"/>
          <a:stretch>
            <a:fillRect/>
          </a:stretch>
        </p:blipFill>
        <p:spPr>
          <a:xfrm>
            <a:off x="3731321" y="1467311"/>
            <a:ext cx="8361905" cy="5276190"/>
          </a:xfrm>
          <a:prstGeom prst="rect">
            <a:avLst/>
          </a:prstGeom>
        </p:spPr>
      </p:pic>
      <p:pic>
        <p:nvPicPr>
          <p:cNvPr id="5" name="Picture 4">
            <a:extLst>
              <a:ext uri="{FF2B5EF4-FFF2-40B4-BE49-F238E27FC236}">
                <a16:creationId xmlns:a16="http://schemas.microsoft.com/office/drawing/2014/main" id="{6C01B73E-18C4-4E63-58A8-6F07887C31DB}"/>
              </a:ext>
            </a:extLst>
          </p:cNvPr>
          <p:cNvPicPr>
            <a:picLocks noChangeAspect="1"/>
          </p:cNvPicPr>
          <p:nvPr/>
        </p:nvPicPr>
        <p:blipFill>
          <a:blip r:embed="rId4"/>
          <a:stretch>
            <a:fillRect/>
          </a:stretch>
        </p:blipFill>
        <p:spPr>
          <a:xfrm>
            <a:off x="98774" y="114499"/>
            <a:ext cx="3800000" cy="1666667"/>
          </a:xfrm>
          <a:prstGeom prst="rect">
            <a:avLst/>
          </a:prstGeom>
        </p:spPr>
      </p:pic>
    </p:spTree>
    <p:extLst>
      <p:ext uri="{BB962C8B-B14F-4D97-AF65-F5344CB8AC3E}">
        <p14:creationId xmlns:p14="http://schemas.microsoft.com/office/powerpoint/2010/main" val="3336044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8091B9-A39E-88BC-0882-44ED50CEE0A3}"/>
              </a:ext>
            </a:extLst>
          </p:cNvPr>
          <p:cNvPicPr>
            <a:picLocks noChangeAspect="1"/>
          </p:cNvPicPr>
          <p:nvPr/>
        </p:nvPicPr>
        <p:blipFill>
          <a:blip r:embed="rId2"/>
          <a:stretch>
            <a:fillRect/>
          </a:stretch>
        </p:blipFill>
        <p:spPr>
          <a:xfrm>
            <a:off x="8335385" y="224238"/>
            <a:ext cx="3638095" cy="6409524"/>
          </a:xfrm>
          <a:prstGeom prst="rect">
            <a:avLst/>
          </a:prstGeom>
        </p:spPr>
      </p:pic>
      <p:pic>
        <p:nvPicPr>
          <p:cNvPr id="13" name="Picture 12">
            <a:extLst>
              <a:ext uri="{FF2B5EF4-FFF2-40B4-BE49-F238E27FC236}">
                <a16:creationId xmlns:a16="http://schemas.microsoft.com/office/drawing/2014/main" id="{CEDEC00D-5717-51CF-9FD3-2A8B1B4E2467}"/>
              </a:ext>
            </a:extLst>
          </p:cNvPr>
          <p:cNvPicPr>
            <a:picLocks noChangeAspect="1"/>
          </p:cNvPicPr>
          <p:nvPr/>
        </p:nvPicPr>
        <p:blipFill>
          <a:blip r:embed="rId3"/>
          <a:stretch>
            <a:fillRect/>
          </a:stretch>
        </p:blipFill>
        <p:spPr>
          <a:xfrm>
            <a:off x="4229333" y="548047"/>
            <a:ext cx="3733333" cy="5761905"/>
          </a:xfrm>
          <a:prstGeom prst="rect">
            <a:avLst/>
          </a:prstGeom>
        </p:spPr>
      </p:pic>
    </p:spTree>
    <p:extLst>
      <p:ext uri="{BB962C8B-B14F-4D97-AF65-F5344CB8AC3E}">
        <p14:creationId xmlns:p14="http://schemas.microsoft.com/office/powerpoint/2010/main" val="3421245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17531-0819-51E8-CB12-B8985334A065}"/>
              </a:ext>
            </a:extLst>
          </p:cNvPr>
          <p:cNvPicPr>
            <a:picLocks noChangeAspect="1"/>
          </p:cNvPicPr>
          <p:nvPr/>
        </p:nvPicPr>
        <p:blipFill>
          <a:blip r:embed="rId2"/>
          <a:stretch>
            <a:fillRect/>
          </a:stretch>
        </p:blipFill>
        <p:spPr>
          <a:xfrm>
            <a:off x="5887840" y="647630"/>
            <a:ext cx="3447619" cy="5161905"/>
          </a:xfrm>
          <a:prstGeom prst="rect">
            <a:avLst/>
          </a:prstGeom>
        </p:spPr>
      </p:pic>
      <p:pic>
        <p:nvPicPr>
          <p:cNvPr id="7" name="Picture 6">
            <a:extLst>
              <a:ext uri="{FF2B5EF4-FFF2-40B4-BE49-F238E27FC236}">
                <a16:creationId xmlns:a16="http://schemas.microsoft.com/office/drawing/2014/main" id="{8413434F-281D-3999-C9DB-DEC4BE193388}"/>
              </a:ext>
            </a:extLst>
          </p:cNvPr>
          <p:cNvPicPr>
            <a:picLocks noChangeAspect="1"/>
          </p:cNvPicPr>
          <p:nvPr/>
        </p:nvPicPr>
        <p:blipFill>
          <a:blip r:embed="rId3"/>
          <a:stretch>
            <a:fillRect/>
          </a:stretch>
        </p:blipFill>
        <p:spPr>
          <a:xfrm>
            <a:off x="479598" y="257154"/>
            <a:ext cx="3466667" cy="5552381"/>
          </a:xfrm>
          <a:prstGeom prst="rect">
            <a:avLst/>
          </a:prstGeom>
        </p:spPr>
      </p:pic>
      <p:pic>
        <p:nvPicPr>
          <p:cNvPr id="9" name="Picture 8">
            <a:extLst>
              <a:ext uri="{FF2B5EF4-FFF2-40B4-BE49-F238E27FC236}">
                <a16:creationId xmlns:a16="http://schemas.microsoft.com/office/drawing/2014/main" id="{D01286A7-72D6-AA64-5161-53B4BFD830FC}"/>
              </a:ext>
            </a:extLst>
          </p:cNvPr>
          <p:cNvPicPr>
            <a:picLocks noChangeAspect="1"/>
          </p:cNvPicPr>
          <p:nvPr/>
        </p:nvPicPr>
        <p:blipFill>
          <a:blip r:embed="rId4"/>
          <a:stretch>
            <a:fillRect/>
          </a:stretch>
        </p:blipFill>
        <p:spPr>
          <a:xfrm>
            <a:off x="3788689" y="257154"/>
            <a:ext cx="3457143" cy="4638095"/>
          </a:xfrm>
          <a:prstGeom prst="rect">
            <a:avLst/>
          </a:prstGeom>
        </p:spPr>
      </p:pic>
      <p:pic>
        <p:nvPicPr>
          <p:cNvPr id="13" name="Picture 12">
            <a:extLst>
              <a:ext uri="{FF2B5EF4-FFF2-40B4-BE49-F238E27FC236}">
                <a16:creationId xmlns:a16="http://schemas.microsoft.com/office/drawing/2014/main" id="{FDB64BEF-3345-4532-7C69-FFE744AC84B3}"/>
              </a:ext>
            </a:extLst>
          </p:cNvPr>
          <p:cNvPicPr>
            <a:picLocks noChangeAspect="1"/>
          </p:cNvPicPr>
          <p:nvPr/>
        </p:nvPicPr>
        <p:blipFill>
          <a:blip r:embed="rId5"/>
          <a:stretch>
            <a:fillRect/>
          </a:stretch>
        </p:blipFill>
        <p:spPr>
          <a:xfrm>
            <a:off x="980878" y="5219905"/>
            <a:ext cx="3457143" cy="1638095"/>
          </a:xfrm>
          <a:prstGeom prst="rect">
            <a:avLst/>
          </a:prstGeom>
        </p:spPr>
      </p:pic>
    </p:spTree>
    <p:extLst>
      <p:ext uri="{BB962C8B-B14F-4D97-AF65-F5344CB8AC3E}">
        <p14:creationId xmlns:p14="http://schemas.microsoft.com/office/powerpoint/2010/main" val="253443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EFE06-4016-B679-F17D-61790167FF77}"/>
              </a:ext>
            </a:extLst>
          </p:cNvPr>
          <p:cNvPicPr>
            <a:picLocks noChangeAspect="1"/>
          </p:cNvPicPr>
          <p:nvPr/>
        </p:nvPicPr>
        <p:blipFill>
          <a:blip r:embed="rId2"/>
          <a:stretch>
            <a:fillRect/>
          </a:stretch>
        </p:blipFill>
        <p:spPr>
          <a:xfrm>
            <a:off x="425874" y="165718"/>
            <a:ext cx="4000000" cy="1190476"/>
          </a:xfrm>
          <a:prstGeom prst="rect">
            <a:avLst/>
          </a:prstGeom>
        </p:spPr>
      </p:pic>
      <p:pic>
        <p:nvPicPr>
          <p:cNvPr id="5" name="Picture 4">
            <a:extLst>
              <a:ext uri="{FF2B5EF4-FFF2-40B4-BE49-F238E27FC236}">
                <a16:creationId xmlns:a16="http://schemas.microsoft.com/office/drawing/2014/main" id="{B72C4799-B39C-69F9-241A-E8BD757138DB}"/>
              </a:ext>
            </a:extLst>
          </p:cNvPr>
          <p:cNvPicPr>
            <a:picLocks noChangeAspect="1"/>
          </p:cNvPicPr>
          <p:nvPr/>
        </p:nvPicPr>
        <p:blipFill>
          <a:blip r:embed="rId3"/>
          <a:stretch>
            <a:fillRect/>
          </a:stretch>
        </p:blipFill>
        <p:spPr>
          <a:xfrm>
            <a:off x="559207" y="1556611"/>
            <a:ext cx="3733333" cy="2771429"/>
          </a:xfrm>
          <a:prstGeom prst="rect">
            <a:avLst/>
          </a:prstGeom>
        </p:spPr>
      </p:pic>
      <p:pic>
        <p:nvPicPr>
          <p:cNvPr id="7" name="Picture 6">
            <a:extLst>
              <a:ext uri="{FF2B5EF4-FFF2-40B4-BE49-F238E27FC236}">
                <a16:creationId xmlns:a16="http://schemas.microsoft.com/office/drawing/2014/main" id="{003D6D51-BCF5-F3B7-BD43-7FDD321DCD49}"/>
              </a:ext>
            </a:extLst>
          </p:cNvPr>
          <p:cNvPicPr>
            <a:picLocks noChangeAspect="1"/>
          </p:cNvPicPr>
          <p:nvPr/>
        </p:nvPicPr>
        <p:blipFill>
          <a:blip r:embed="rId4"/>
          <a:stretch>
            <a:fillRect/>
          </a:stretch>
        </p:blipFill>
        <p:spPr>
          <a:xfrm>
            <a:off x="4843417" y="440269"/>
            <a:ext cx="3457143" cy="3647619"/>
          </a:xfrm>
          <a:prstGeom prst="rect">
            <a:avLst/>
          </a:prstGeom>
        </p:spPr>
      </p:pic>
    </p:spTree>
    <p:extLst>
      <p:ext uri="{BB962C8B-B14F-4D97-AF65-F5344CB8AC3E}">
        <p14:creationId xmlns:p14="http://schemas.microsoft.com/office/powerpoint/2010/main" val="2808924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187A81-F2E0-ACAB-1751-28AA5EED04EC}"/>
              </a:ext>
            </a:extLst>
          </p:cNvPr>
          <p:cNvPicPr>
            <a:picLocks noChangeAspect="1"/>
          </p:cNvPicPr>
          <p:nvPr/>
        </p:nvPicPr>
        <p:blipFill>
          <a:blip r:embed="rId2"/>
          <a:stretch>
            <a:fillRect/>
          </a:stretch>
        </p:blipFill>
        <p:spPr>
          <a:xfrm>
            <a:off x="4884018" y="1073207"/>
            <a:ext cx="6933333" cy="5438095"/>
          </a:xfrm>
          <a:prstGeom prst="rect">
            <a:avLst/>
          </a:prstGeom>
        </p:spPr>
      </p:pic>
      <p:sp>
        <p:nvSpPr>
          <p:cNvPr id="7" name="TextBox 6">
            <a:extLst>
              <a:ext uri="{FF2B5EF4-FFF2-40B4-BE49-F238E27FC236}">
                <a16:creationId xmlns:a16="http://schemas.microsoft.com/office/drawing/2014/main" id="{66A3D954-B32B-C4F3-1A19-CA196DADF421}"/>
              </a:ext>
            </a:extLst>
          </p:cNvPr>
          <p:cNvSpPr txBox="1"/>
          <p:nvPr/>
        </p:nvSpPr>
        <p:spPr>
          <a:xfrm>
            <a:off x="5835996" y="346698"/>
            <a:ext cx="6093912" cy="369332"/>
          </a:xfrm>
          <a:prstGeom prst="rect">
            <a:avLst/>
          </a:prstGeom>
          <a:noFill/>
        </p:spPr>
        <p:txBody>
          <a:bodyPr wrap="square">
            <a:spAutoFit/>
          </a:bodyPr>
          <a:lstStyle/>
          <a:p>
            <a:r>
              <a:rPr lang="en-US" dirty="0">
                <a:solidFill>
                  <a:schemeClr val="bg1"/>
                </a:solidFill>
              </a:rPr>
              <a:t>https://apps.cytoscape.org/apps/legendcreator</a:t>
            </a:r>
          </a:p>
        </p:txBody>
      </p:sp>
      <p:pic>
        <p:nvPicPr>
          <p:cNvPr id="3" name="Picture 2">
            <a:extLst>
              <a:ext uri="{FF2B5EF4-FFF2-40B4-BE49-F238E27FC236}">
                <a16:creationId xmlns:a16="http://schemas.microsoft.com/office/drawing/2014/main" id="{E36D3B4E-490F-2B33-62DF-988C31AB2EE4}"/>
              </a:ext>
            </a:extLst>
          </p:cNvPr>
          <p:cNvPicPr>
            <a:picLocks noChangeAspect="1"/>
          </p:cNvPicPr>
          <p:nvPr/>
        </p:nvPicPr>
        <p:blipFill>
          <a:blip r:embed="rId3"/>
          <a:stretch>
            <a:fillRect/>
          </a:stretch>
        </p:blipFill>
        <p:spPr>
          <a:xfrm>
            <a:off x="1047031" y="1694703"/>
            <a:ext cx="3742857" cy="3285714"/>
          </a:xfrm>
          <a:prstGeom prst="rect">
            <a:avLst/>
          </a:prstGeom>
        </p:spPr>
      </p:pic>
    </p:spTree>
    <p:extLst>
      <p:ext uri="{BB962C8B-B14F-4D97-AF65-F5344CB8AC3E}">
        <p14:creationId xmlns:p14="http://schemas.microsoft.com/office/powerpoint/2010/main" val="2641689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E78DAC-A22F-D0CF-CC29-A558AFA197FA}"/>
              </a:ext>
            </a:extLst>
          </p:cNvPr>
          <p:cNvPicPr>
            <a:picLocks noChangeAspect="1"/>
          </p:cNvPicPr>
          <p:nvPr/>
        </p:nvPicPr>
        <p:blipFill>
          <a:blip r:embed="rId2"/>
          <a:stretch>
            <a:fillRect/>
          </a:stretch>
        </p:blipFill>
        <p:spPr>
          <a:xfrm>
            <a:off x="0" y="677137"/>
            <a:ext cx="12192000" cy="5503725"/>
          </a:xfrm>
          <a:prstGeom prst="rect">
            <a:avLst/>
          </a:prstGeom>
        </p:spPr>
      </p:pic>
    </p:spTree>
    <p:extLst>
      <p:ext uri="{BB962C8B-B14F-4D97-AF65-F5344CB8AC3E}">
        <p14:creationId xmlns:p14="http://schemas.microsoft.com/office/powerpoint/2010/main" val="355888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68B72-FABD-791B-145E-167D1743467A}"/>
              </a:ext>
            </a:extLst>
          </p:cNvPr>
          <p:cNvSpPr txBox="1"/>
          <p:nvPr/>
        </p:nvSpPr>
        <p:spPr>
          <a:xfrm>
            <a:off x="1" y="0"/>
            <a:ext cx="4321478" cy="7017306"/>
          </a:xfrm>
          <a:prstGeom prst="rect">
            <a:avLst/>
          </a:prstGeom>
          <a:noFill/>
        </p:spPr>
        <p:txBody>
          <a:bodyPr wrap="square" rtlCol="0">
            <a:spAutoFit/>
          </a:bodyPr>
          <a:lstStyle/>
          <a:p>
            <a:r>
              <a:rPr lang="en-US" dirty="0">
                <a:solidFill>
                  <a:schemeClr val="bg1"/>
                </a:solidFill>
              </a:rPr>
              <a:t># Remove missing values</a:t>
            </a:r>
          </a:p>
          <a:p>
            <a:r>
              <a:rPr lang="en-US" dirty="0">
                <a:solidFill>
                  <a:schemeClr val="bg1"/>
                </a:solidFill>
              </a:rPr>
              <a:t>##### Use the [preprocess &gt;&gt; missing]{.</a:t>
            </a:r>
            <a:r>
              <a:rPr lang="en-US" dirty="0" err="1">
                <a:solidFill>
                  <a:schemeClr val="bg1"/>
                </a:solidFill>
              </a:rPr>
              <a:t>txbox_green</a:t>
            </a:r>
            <a:r>
              <a:rPr lang="en-US" dirty="0">
                <a:solidFill>
                  <a:schemeClr val="bg1"/>
                </a:solidFill>
              </a:rPr>
              <a:t>} module to remove and/or impute missing values. Note this is an important step to make sure down stream analyses are compatible.</a:t>
            </a:r>
          </a:p>
          <a:p>
            <a:endParaRPr lang="en-US" dirty="0">
              <a:solidFill>
                <a:schemeClr val="bg1"/>
              </a:solidFill>
            </a:endParaRPr>
          </a:p>
          <a:p>
            <a:r>
              <a:rPr lang="en-US" dirty="0">
                <a:solidFill>
                  <a:schemeClr val="bg1"/>
                </a:solidFill>
              </a:rPr>
              <a:t>##### Use the [filter]{.</a:t>
            </a:r>
            <a:r>
              <a:rPr lang="en-US" dirty="0" err="1">
                <a:solidFill>
                  <a:schemeClr val="bg1"/>
                </a:solidFill>
              </a:rPr>
              <a:t>txbox_blue</a:t>
            </a:r>
            <a:r>
              <a:rPr lang="en-US" dirty="0">
                <a:solidFill>
                  <a:schemeClr val="bg1"/>
                </a:solidFill>
              </a:rPr>
              <a:t>} menu to drop variables which have &gt; greater than the `missing cutoff` percent missing values for a factor of interest, `group`. For examples the example selection will remove any variables which have more than 50% missing values for any levels of the `</a:t>
            </a:r>
            <a:r>
              <a:rPr lang="en-US" dirty="0" err="1">
                <a:solidFill>
                  <a:schemeClr val="bg1"/>
                </a:solidFill>
              </a:rPr>
              <a:t>class`</a:t>
            </a:r>
            <a:r>
              <a:rPr lang="en-US" dirty="0">
                <a:solidFill>
                  <a:schemeClr val="bg1"/>
                </a:solidFill>
              </a:rPr>
              <a:t> factor.</a:t>
            </a:r>
          </a:p>
          <a:p>
            <a:endParaRPr lang="en-US" dirty="0">
              <a:solidFill>
                <a:schemeClr val="bg1"/>
              </a:solidFill>
            </a:endParaRPr>
          </a:p>
          <a:p>
            <a:r>
              <a:rPr lang="en-US" dirty="0">
                <a:solidFill>
                  <a:schemeClr val="bg1"/>
                </a:solidFill>
              </a:rPr>
              <a:t>##### Use the [impute] {.</a:t>
            </a:r>
            <a:r>
              <a:rPr lang="en-US" dirty="0" err="1">
                <a:solidFill>
                  <a:schemeClr val="bg1"/>
                </a:solidFill>
              </a:rPr>
              <a:t>txbox_blue</a:t>
            </a:r>
            <a:r>
              <a:rPr lang="en-US" dirty="0">
                <a:solidFill>
                  <a:schemeClr val="bg1"/>
                </a:solidFill>
              </a:rPr>
              <a:t>} menu to impute any remaining missing values. For example, the example options will impute the remaining missing values as 2/3 the minimum for of each variable. This is a reasonable assumption if values are missing because they are below the limits of detection.</a:t>
            </a:r>
          </a:p>
          <a:p>
            <a:endParaRPr lang="en-US" dirty="0">
              <a:solidFill>
                <a:schemeClr val="bg1"/>
              </a:solidFill>
            </a:endParaRPr>
          </a:p>
        </p:txBody>
      </p:sp>
      <p:pic>
        <p:nvPicPr>
          <p:cNvPr id="4" name="Picture 3">
            <a:extLst>
              <a:ext uri="{FF2B5EF4-FFF2-40B4-BE49-F238E27FC236}">
                <a16:creationId xmlns:a16="http://schemas.microsoft.com/office/drawing/2014/main" id="{06A4EDC9-C9E6-1E6D-6CA4-3B0327C4EEF6}"/>
              </a:ext>
            </a:extLst>
          </p:cNvPr>
          <p:cNvPicPr>
            <a:picLocks noChangeAspect="1"/>
          </p:cNvPicPr>
          <p:nvPr/>
        </p:nvPicPr>
        <p:blipFill>
          <a:blip r:embed="rId2"/>
          <a:stretch>
            <a:fillRect/>
          </a:stretch>
        </p:blipFill>
        <p:spPr>
          <a:xfrm>
            <a:off x="4490613" y="151453"/>
            <a:ext cx="2609524" cy="4676190"/>
          </a:xfrm>
          <a:prstGeom prst="rect">
            <a:avLst/>
          </a:prstGeom>
        </p:spPr>
      </p:pic>
      <p:pic>
        <p:nvPicPr>
          <p:cNvPr id="6" name="Picture 5">
            <a:extLst>
              <a:ext uri="{FF2B5EF4-FFF2-40B4-BE49-F238E27FC236}">
                <a16:creationId xmlns:a16="http://schemas.microsoft.com/office/drawing/2014/main" id="{8A2C293F-18E1-5B76-401B-542836632908}"/>
              </a:ext>
            </a:extLst>
          </p:cNvPr>
          <p:cNvPicPr>
            <a:picLocks noChangeAspect="1"/>
          </p:cNvPicPr>
          <p:nvPr/>
        </p:nvPicPr>
        <p:blipFill>
          <a:blip r:embed="rId3"/>
          <a:stretch>
            <a:fillRect/>
          </a:stretch>
        </p:blipFill>
        <p:spPr>
          <a:xfrm>
            <a:off x="7417975" y="213358"/>
            <a:ext cx="2466667" cy="2276190"/>
          </a:xfrm>
          <a:prstGeom prst="rect">
            <a:avLst/>
          </a:prstGeom>
        </p:spPr>
      </p:pic>
    </p:spTree>
    <p:extLst>
      <p:ext uri="{BB962C8B-B14F-4D97-AF65-F5344CB8AC3E}">
        <p14:creationId xmlns:p14="http://schemas.microsoft.com/office/powerpoint/2010/main" val="992741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0D41C-AF4A-F885-8B63-23DCF131A9C0}"/>
              </a:ext>
            </a:extLst>
          </p:cNvPr>
          <p:cNvPicPr>
            <a:picLocks noChangeAspect="1"/>
          </p:cNvPicPr>
          <p:nvPr/>
        </p:nvPicPr>
        <p:blipFill>
          <a:blip r:embed="rId2"/>
          <a:stretch>
            <a:fillRect/>
          </a:stretch>
        </p:blipFill>
        <p:spPr>
          <a:xfrm>
            <a:off x="2001804" y="591833"/>
            <a:ext cx="9628571" cy="5285714"/>
          </a:xfrm>
          <a:prstGeom prst="rect">
            <a:avLst/>
          </a:prstGeom>
        </p:spPr>
      </p:pic>
      <p:sp>
        <p:nvSpPr>
          <p:cNvPr id="5" name="TextBox 4">
            <a:extLst>
              <a:ext uri="{FF2B5EF4-FFF2-40B4-BE49-F238E27FC236}">
                <a16:creationId xmlns:a16="http://schemas.microsoft.com/office/drawing/2014/main" id="{A3F823DF-A062-447C-9881-4DF96FB808D7}"/>
              </a:ext>
            </a:extLst>
          </p:cNvPr>
          <p:cNvSpPr txBox="1"/>
          <p:nvPr/>
        </p:nvSpPr>
        <p:spPr>
          <a:xfrm>
            <a:off x="3311843" y="6081501"/>
            <a:ext cx="6097904" cy="369332"/>
          </a:xfrm>
          <a:prstGeom prst="rect">
            <a:avLst/>
          </a:prstGeom>
          <a:noFill/>
        </p:spPr>
        <p:txBody>
          <a:bodyPr wrap="square">
            <a:spAutoFit/>
          </a:bodyPr>
          <a:lstStyle/>
          <a:p>
            <a:r>
              <a:rPr lang="en-US" dirty="0">
                <a:solidFill>
                  <a:schemeClr val="bg1"/>
                </a:solidFill>
              </a:rPr>
              <a:t>https://inkscape.org/</a:t>
            </a:r>
          </a:p>
        </p:txBody>
      </p:sp>
    </p:spTree>
    <p:extLst>
      <p:ext uri="{BB962C8B-B14F-4D97-AF65-F5344CB8AC3E}">
        <p14:creationId xmlns:p14="http://schemas.microsoft.com/office/powerpoint/2010/main" val="3328745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AC1E97-5D57-90EE-338E-ABDED04C1480}"/>
              </a:ext>
            </a:extLst>
          </p:cNvPr>
          <p:cNvPicPr>
            <a:picLocks noChangeAspect="1"/>
          </p:cNvPicPr>
          <p:nvPr/>
        </p:nvPicPr>
        <p:blipFill>
          <a:blip r:embed="rId2"/>
          <a:stretch>
            <a:fillRect/>
          </a:stretch>
        </p:blipFill>
        <p:spPr>
          <a:xfrm>
            <a:off x="213900" y="0"/>
            <a:ext cx="11764200" cy="6858000"/>
          </a:xfrm>
          <a:prstGeom prst="rect">
            <a:avLst/>
          </a:prstGeom>
        </p:spPr>
      </p:pic>
    </p:spTree>
    <p:extLst>
      <p:ext uri="{BB962C8B-B14F-4D97-AF65-F5344CB8AC3E}">
        <p14:creationId xmlns:p14="http://schemas.microsoft.com/office/powerpoint/2010/main" val="74807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6A64A-73C7-0D5A-13AD-74DE173F5CD9}"/>
              </a:ext>
            </a:extLst>
          </p:cNvPr>
          <p:cNvPicPr>
            <a:picLocks noChangeAspect="1"/>
          </p:cNvPicPr>
          <p:nvPr/>
        </p:nvPicPr>
        <p:blipFill>
          <a:blip r:embed="rId2"/>
          <a:stretch>
            <a:fillRect/>
          </a:stretch>
        </p:blipFill>
        <p:spPr>
          <a:xfrm>
            <a:off x="583373" y="197500"/>
            <a:ext cx="11476190" cy="1352381"/>
          </a:xfrm>
          <a:prstGeom prst="rect">
            <a:avLst/>
          </a:prstGeom>
        </p:spPr>
      </p:pic>
      <p:sp>
        <p:nvSpPr>
          <p:cNvPr id="5" name="TextBox 4">
            <a:extLst>
              <a:ext uri="{FF2B5EF4-FFF2-40B4-BE49-F238E27FC236}">
                <a16:creationId xmlns:a16="http://schemas.microsoft.com/office/drawing/2014/main" id="{D8793CCA-0AFF-6F90-0668-D35E9C40E41E}"/>
              </a:ext>
            </a:extLst>
          </p:cNvPr>
          <p:cNvSpPr txBox="1"/>
          <p:nvPr/>
        </p:nvSpPr>
        <p:spPr>
          <a:xfrm>
            <a:off x="227555" y="1639723"/>
            <a:ext cx="11296389" cy="1200329"/>
          </a:xfrm>
          <a:prstGeom prst="rect">
            <a:avLst/>
          </a:prstGeom>
          <a:noFill/>
        </p:spPr>
        <p:txBody>
          <a:bodyPr wrap="square">
            <a:spAutoFit/>
          </a:bodyPr>
          <a:lstStyle/>
          <a:p>
            <a:r>
              <a:rPr lang="en-US" dirty="0">
                <a:solidFill>
                  <a:schemeClr val="bg1"/>
                </a:solidFill>
              </a:rPr>
              <a:t>##### View the imputation methods and results.</a:t>
            </a:r>
          </a:p>
          <a:p>
            <a:endParaRPr lang="en-US" dirty="0">
              <a:solidFill>
                <a:schemeClr val="bg1"/>
              </a:solidFill>
            </a:endParaRPr>
          </a:p>
          <a:p>
            <a:r>
              <a:rPr lang="en-US" dirty="0">
                <a:solidFill>
                  <a:schemeClr val="bg1"/>
                </a:solidFill>
              </a:rPr>
              <a:t>##### Explore the missing values and any removed variables. There should be no missing values if the imputation was successful.</a:t>
            </a:r>
          </a:p>
        </p:txBody>
      </p:sp>
      <p:pic>
        <p:nvPicPr>
          <p:cNvPr id="7" name="Picture 6">
            <a:extLst>
              <a:ext uri="{FF2B5EF4-FFF2-40B4-BE49-F238E27FC236}">
                <a16:creationId xmlns:a16="http://schemas.microsoft.com/office/drawing/2014/main" id="{3452EF0A-1DDE-13B9-EF33-2A7984AB5362}"/>
              </a:ext>
            </a:extLst>
          </p:cNvPr>
          <p:cNvPicPr>
            <a:picLocks noChangeAspect="1"/>
          </p:cNvPicPr>
          <p:nvPr/>
        </p:nvPicPr>
        <p:blipFill>
          <a:blip r:embed="rId3"/>
          <a:stretch>
            <a:fillRect/>
          </a:stretch>
        </p:blipFill>
        <p:spPr>
          <a:xfrm>
            <a:off x="100209" y="2007729"/>
            <a:ext cx="12192000" cy="4020439"/>
          </a:xfrm>
          <a:prstGeom prst="rect">
            <a:avLst/>
          </a:prstGeom>
        </p:spPr>
      </p:pic>
      <p:pic>
        <p:nvPicPr>
          <p:cNvPr id="9" name="Picture 8">
            <a:extLst>
              <a:ext uri="{FF2B5EF4-FFF2-40B4-BE49-F238E27FC236}">
                <a16:creationId xmlns:a16="http://schemas.microsoft.com/office/drawing/2014/main" id="{2B86AE94-4962-00D6-4412-38783D7A4E04}"/>
              </a:ext>
            </a:extLst>
          </p:cNvPr>
          <p:cNvPicPr>
            <a:picLocks noChangeAspect="1"/>
          </p:cNvPicPr>
          <p:nvPr/>
        </p:nvPicPr>
        <p:blipFill>
          <a:blip r:embed="rId4"/>
          <a:stretch>
            <a:fillRect/>
          </a:stretch>
        </p:blipFill>
        <p:spPr>
          <a:xfrm>
            <a:off x="227555" y="5646770"/>
            <a:ext cx="12192000" cy="4309374"/>
          </a:xfrm>
          <a:prstGeom prst="rect">
            <a:avLst/>
          </a:prstGeom>
        </p:spPr>
      </p:pic>
    </p:spTree>
    <p:extLst>
      <p:ext uri="{BB962C8B-B14F-4D97-AF65-F5344CB8AC3E}">
        <p14:creationId xmlns:p14="http://schemas.microsoft.com/office/powerpoint/2010/main" val="266401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1D7E4-0637-CC1D-97C9-027374D66D9E}"/>
              </a:ext>
            </a:extLst>
          </p:cNvPr>
          <p:cNvPicPr>
            <a:picLocks noChangeAspect="1"/>
          </p:cNvPicPr>
          <p:nvPr/>
        </p:nvPicPr>
        <p:blipFill>
          <a:blip r:embed="rId2"/>
          <a:stretch>
            <a:fillRect/>
          </a:stretch>
        </p:blipFill>
        <p:spPr>
          <a:xfrm>
            <a:off x="0" y="1233157"/>
            <a:ext cx="12192000" cy="5118195"/>
          </a:xfrm>
          <a:prstGeom prst="rect">
            <a:avLst/>
          </a:prstGeom>
        </p:spPr>
      </p:pic>
      <p:sp>
        <p:nvSpPr>
          <p:cNvPr id="7" name="TextBox 6">
            <a:extLst>
              <a:ext uri="{FF2B5EF4-FFF2-40B4-BE49-F238E27FC236}">
                <a16:creationId xmlns:a16="http://schemas.microsoft.com/office/drawing/2014/main" id="{1DF0DC67-1D46-C45C-C654-8CAFE9883FE9}"/>
              </a:ext>
            </a:extLst>
          </p:cNvPr>
          <p:cNvSpPr txBox="1"/>
          <p:nvPr/>
        </p:nvSpPr>
        <p:spPr>
          <a:xfrm>
            <a:off x="87683" y="239793"/>
            <a:ext cx="6713950" cy="369332"/>
          </a:xfrm>
          <a:prstGeom prst="rect">
            <a:avLst/>
          </a:prstGeom>
          <a:noFill/>
        </p:spPr>
        <p:txBody>
          <a:bodyPr wrap="square">
            <a:spAutoFit/>
          </a:bodyPr>
          <a:lstStyle/>
          <a:p>
            <a:r>
              <a:rPr lang="en-US" dirty="0">
                <a:solidFill>
                  <a:schemeClr val="bg1"/>
                </a:solidFill>
              </a:rPr>
              <a:t>##### Create a report capturing the methods results and figures.</a:t>
            </a:r>
          </a:p>
        </p:txBody>
      </p:sp>
    </p:spTree>
    <p:extLst>
      <p:ext uri="{BB962C8B-B14F-4D97-AF65-F5344CB8AC3E}">
        <p14:creationId xmlns:p14="http://schemas.microsoft.com/office/powerpoint/2010/main" val="108062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5D525A-C8C6-D634-7F1F-AE1B2B0C4F9A}"/>
              </a:ext>
            </a:extLst>
          </p:cNvPr>
          <p:cNvSpPr txBox="1"/>
          <p:nvPr/>
        </p:nvSpPr>
        <p:spPr>
          <a:xfrm>
            <a:off x="87683" y="239793"/>
            <a:ext cx="2492679" cy="646331"/>
          </a:xfrm>
          <a:prstGeom prst="rect">
            <a:avLst/>
          </a:prstGeom>
          <a:noFill/>
        </p:spPr>
        <p:txBody>
          <a:bodyPr wrap="square">
            <a:spAutoFit/>
          </a:bodyPr>
          <a:lstStyle/>
          <a:p>
            <a:r>
              <a:rPr lang="en-US" dirty="0">
                <a:solidFill>
                  <a:schemeClr val="bg1"/>
                </a:solidFill>
              </a:rPr>
              <a:t>##### Save the results for later analyses. </a:t>
            </a:r>
          </a:p>
        </p:txBody>
      </p:sp>
      <p:pic>
        <p:nvPicPr>
          <p:cNvPr id="3" name="Picture 2">
            <a:extLst>
              <a:ext uri="{FF2B5EF4-FFF2-40B4-BE49-F238E27FC236}">
                <a16:creationId xmlns:a16="http://schemas.microsoft.com/office/drawing/2014/main" id="{7304645B-D6D7-0DE6-794C-BB14E8428470}"/>
              </a:ext>
            </a:extLst>
          </p:cNvPr>
          <p:cNvPicPr>
            <a:picLocks noChangeAspect="1"/>
          </p:cNvPicPr>
          <p:nvPr/>
        </p:nvPicPr>
        <p:blipFill>
          <a:blip r:embed="rId2"/>
          <a:stretch>
            <a:fillRect/>
          </a:stretch>
        </p:blipFill>
        <p:spPr>
          <a:xfrm>
            <a:off x="3332731" y="239793"/>
            <a:ext cx="2495238" cy="1542857"/>
          </a:xfrm>
          <a:prstGeom prst="rect">
            <a:avLst/>
          </a:prstGeom>
        </p:spPr>
      </p:pic>
    </p:spTree>
    <p:extLst>
      <p:ext uri="{BB962C8B-B14F-4D97-AF65-F5344CB8AC3E}">
        <p14:creationId xmlns:p14="http://schemas.microsoft.com/office/powerpoint/2010/main" val="3586973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28604</TotalTime>
  <Words>3160</Words>
  <Application>Microsoft Office PowerPoint</Application>
  <PresentationFormat>Widescreen</PresentationFormat>
  <Paragraphs>143</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grapov</dc:creator>
  <cp:lastModifiedBy>dmitry grapov</cp:lastModifiedBy>
  <cp:revision>34</cp:revision>
  <dcterms:created xsi:type="dcterms:W3CDTF">2022-09-01T01:33:00Z</dcterms:created>
  <dcterms:modified xsi:type="dcterms:W3CDTF">2022-09-24T03:09:20Z</dcterms:modified>
</cp:coreProperties>
</file>